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64" r:id="rId4"/>
    <p:sldId id="258" r:id="rId5"/>
    <p:sldId id="260" r:id="rId6"/>
    <p:sldId id="263" r:id="rId7"/>
    <p:sldId id="261" r:id="rId8"/>
    <p:sldId id="259"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image" Target="../media/image3.jpg"/></Relationships>
</file>

<file path=ppt/diagrams/_rels/drawing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image" Target="../media/image3.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A2FC1E4-8736-4D6B-85B7-7106D2C6ACF7}" type="doc">
      <dgm:prSet loTypeId="urn:microsoft.com/office/officeart/2005/8/layout/pList2" loCatId="list" qsTypeId="urn:microsoft.com/office/officeart/2005/8/quickstyle/simple1" qsCatId="simple" csTypeId="urn:microsoft.com/office/officeart/2005/8/colors/accent1_2" csCatId="accent1" phldr="1"/>
      <dgm:spPr/>
    </dgm:pt>
    <dgm:pt modelId="{F511016C-C365-44A4-A28C-00B40A56D78D}">
      <dgm:prSet phldrT="[Text]"/>
      <dgm:spPr/>
      <dgm:t>
        <a:bodyPr/>
        <a:lstStyle/>
        <a:p>
          <a:r>
            <a:rPr lang="en-IN" dirty="0"/>
            <a:t>Government organizations helping for funds and assembly line required for product development and marketing</a:t>
          </a:r>
        </a:p>
      </dgm:t>
    </dgm:pt>
    <dgm:pt modelId="{EABE0619-185E-4646-8D4A-CD2CEDE78498}" type="parTrans" cxnId="{7DD32750-36C1-46CF-AF64-CB83C8E01574}">
      <dgm:prSet/>
      <dgm:spPr/>
      <dgm:t>
        <a:bodyPr/>
        <a:lstStyle/>
        <a:p>
          <a:endParaRPr lang="en-IN"/>
        </a:p>
      </dgm:t>
    </dgm:pt>
    <dgm:pt modelId="{63C42F1D-2676-40F1-8691-E591AB0097B6}" type="sibTrans" cxnId="{7DD32750-36C1-46CF-AF64-CB83C8E01574}">
      <dgm:prSet/>
      <dgm:spPr/>
      <dgm:t>
        <a:bodyPr/>
        <a:lstStyle/>
        <a:p>
          <a:endParaRPr lang="en-IN"/>
        </a:p>
      </dgm:t>
    </dgm:pt>
    <dgm:pt modelId="{26074B8E-55A7-41F5-BEBB-FCF39E6E7AEC}">
      <dgm:prSet phldrT="[Text]"/>
      <dgm:spPr/>
      <dgm:t>
        <a:bodyPr/>
        <a:lstStyle/>
        <a:p>
          <a:r>
            <a:rPr lang="en-IN" dirty="0"/>
            <a:t>Private industries/ companies manufacturing smart technology devices which are willing to bring my idea into reality working product.</a:t>
          </a:r>
        </a:p>
      </dgm:t>
    </dgm:pt>
    <dgm:pt modelId="{95A38E2C-06B1-4B74-865D-A521B19A0E5E}" type="parTrans" cxnId="{C4B39279-2547-49B6-ADB7-3468B1E8DB1B}">
      <dgm:prSet/>
      <dgm:spPr/>
      <dgm:t>
        <a:bodyPr/>
        <a:lstStyle/>
        <a:p>
          <a:endParaRPr lang="en-IN"/>
        </a:p>
      </dgm:t>
    </dgm:pt>
    <dgm:pt modelId="{479085EE-532D-47D6-A183-E5EB7DB7CFA9}" type="sibTrans" cxnId="{C4B39279-2547-49B6-ADB7-3468B1E8DB1B}">
      <dgm:prSet/>
      <dgm:spPr/>
      <dgm:t>
        <a:bodyPr/>
        <a:lstStyle/>
        <a:p>
          <a:endParaRPr lang="en-IN"/>
        </a:p>
      </dgm:t>
    </dgm:pt>
    <dgm:pt modelId="{FA5B919B-76F0-4FEF-8FAF-12A907999437}">
      <dgm:prSet phldrT="[Text]"/>
      <dgm:spPr/>
      <dgm:t>
        <a:bodyPr/>
        <a:lstStyle/>
        <a:p>
          <a:r>
            <a:rPr lang="en-IN" dirty="0"/>
            <a:t>NGO’s or Start-up funding organizations helping individuals to build up their projects and provide help whatever required</a:t>
          </a:r>
        </a:p>
      </dgm:t>
    </dgm:pt>
    <dgm:pt modelId="{A6101A96-20F1-4D31-9287-0E8BE4DEC35B}" type="parTrans" cxnId="{8136A50A-DB2D-404B-B8AD-DEC98BDF90A1}">
      <dgm:prSet/>
      <dgm:spPr/>
      <dgm:t>
        <a:bodyPr/>
        <a:lstStyle/>
        <a:p>
          <a:endParaRPr lang="en-IN"/>
        </a:p>
      </dgm:t>
    </dgm:pt>
    <dgm:pt modelId="{B4441251-5675-4511-B088-A80CD92DB19E}" type="sibTrans" cxnId="{8136A50A-DB2D-404B-B8AD-DEC98BDF90A1}">
      <dgm:prSet/>
      <dgm:spPr/>
      <dgm:t>
        <a:bodyPr/>
        <a:lstStyle/>
        <a:p>
          <a:endParaRPr lang="en-IN"/>
        </a:p>
      </dgm:t>
    </dgm:pt>
    <dgm:pt modelId="{4E2B304D-4002-4550-B4B0-45A3DD101A1B}" type="pres">
      <dgm:prSet presAssocID="{2A2FC1E4-8736-4D6B-85B7-7106D2C6ACF7}" presName="Name0" presStyleCnt="0">
        <dgm:presLayoutVars>
          <dgm:dir/>
          <dgm:resizeHandles val="exact"/>
        </dgm:presLayoutVars>
      </dgm:prSet>
      <dgm:spPr/>
    </dgm:pt>
    <dgm:pt modelId="{37B1B8FD-678B-4A62-916C-719F92BF0B4F}" type="pres">
      <dgm:prSet presAssocID="{2A2FC1E4-8736-4D6B-85B7-7106D2C6ACF7}" presName="bkgdShp" presStyleLbl="alignAccFollowNode1" presStyleIdx="0" presStyleCnt="1" custLinFactNeighborX="-1201" custLinFactNeighborY="-1092"/>
      <dgm:spPr/>
    </dgm:pt>
    <dgm:pt modelId="{9DFCDE80-FC93-463C-B19A-567DE0247EEC}" type="pres">
      <dgm:prSet presAssocID="{2A2FC1E4-8736-4D6B-85B7-7106D2C6ACF7}" presName="linComp" presStyleCnt="0"/>
      <dgm:spPr/>
    </dgm:pt>
    <dgm:pt modelId="{BEF6723B-0465-4565-90F8-FC45CB15D5F7}" type="pres">
      <dgm:prSet presAssocID="{F511016C-C365-44A4-A28C-00B40A56D78D}" presName="compNode" presStyleCnt="0"/>
      <dgm:spPr/>
    </dgm:pt>
    <dgm:pt modelId="{6991EC18-E916-4A1F-9F50-5233EA96BF4B}" type="pres">
      <dgm:prSet presAssocID="{F511016C-C365-44A4-A28C-00B40A56D78D}" presName="node" presStyleLbl="node1" presStyleIdx="0" presStyleCnt="3" custScaleX="79728" custScaleY="74638" custLinFactNeighborX="-1222" custLinFactNeighborY="-15788">
        <dgm:presLayoutVars>
          <dgm:bulletEnabled val="1"/>
        </dgm:presLayoutVars>
      </dgm:prSet>
      <dgm:spPr/>
    </dgm:pt>
    <dgm:pt modelId="{2D53EB95-E707-4DF5-BE58-3C325C396430}" type="pres">
      <dgm:prSet presAssocID="{F511016C-C365-44A4-A28C-00B40A56D78D}" presName="invisiNode" presStyleLbl="node1" presStyleIdx="0" presStyleCnt="3"/>
      <dgm:spPr/>
    </dgm:pt>
    <dgm:pt modelId="{242BE8F1-A07D-482D-8A75-15BC6C92B461}" type="pres">
      <dgm:prSet presAssocID="{F511016C-C365-44A4-A28C-00B40A56D78D}" presName="imagNod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12000" r="-12000"/>
          </a:stretch>
        </a:blipFill>
      </dgm:spPr>
    </dgm:pt>
    <dgm:pt modelId="{B16BE216-47DC-4DF2-9563-A42C511305D7}" type="pres">
      <dgm:prSet presAssocID="{63C42F1D-2676-40F1-8691-E591AB0097B6}" presName="sibTrans" presStyleLbl="sibTrans2D1" presStyleIdx="0" presStyleCnt="0"/>
      <dgm:spPr/>
    </dgm:pt>
    <dgm:pt modelId="{DFC6D640-7BE2-4549-819F-EB9DF25F8948}" type="pres">
      <dgm:prSet presAssocID="{26074B8E-55A7-41F5-BEBB-FCF39E6E7AEC}" presName="compNode" presStyleCnt="0"/>
      <dgm:spPr/>
    </dgm:pt>
    <dgm:pt modelId="{DB527846-D1A4-43DA-A60B-8262DEBA4E77}" type="pres">
      <dgm:prSet presAssocID="{26074B8E-55A7-41F5-BEBB-FCF39E6E7AEC}" presName="node" presStyleLbl="node1" presStyleIdx="1" presStyleCnt="3" custScaleX="104518" custScaleY="82383" custLinFactNeighborY="-10128">
        <dgm:presLayoutVars>
          <dgm:bulletEnabled val="1"/>
        </dgm:presLayoutVars>
      </dgm:prSet>
      <dgm:spPr/>
    </dgm:pt>
    <dgm:pt modelId="{EE705E14-2F42-45C0-88C9-2FC20B96B39E}" type="pres">
      <dgm:prSet presAssocID="{26074B8E-55A7-41F5-BEBB-FCF39E6E7AEC}" presName="invisiNode" presStyleLbl="node1" presStyleIdx="1" presStyleCnt="3"/>
      <dgm:spPr/>
    </dgm:pt>
    <dgm:pt modelId="{54131A4A-3057-457E-96B5-14BBADAB080A}" type="pres">
      <dgm:prSet presAssocID="{26074B8E-55A7-41F5-BEBB-FCF39E6E7AEC}" presName="imagNode" presStyleLbl="fgImgPlace1" presStyleIdx="1" presStyleCnt="3" custScaleX="130665" custScaleY="90606"/>
      <dgm:spPr>
        <a:blipFill>
          <a:blip xmlns:r="http://schemas.openxmlformats.org/officeDocument/2006/relationships" r:embed="rId2">
            <a:extLst>
              <a:ext uri="{28A0092B-C50C-407E-A947-70E740481C1C}">
                <a14:useLocalDpi xmlns:a14="http://schemas.microsoft.com/office/drawing/2010/main" val="0"/>
              </a:ext>
            </a:extLst>
          </a:blip>
          <a:srcRect/>
          <a:stretch>
            <a:fillRect l="-18000" r="-18000"/>
          </a:stretch>
        </a:blipFill>
      </dgm:spPr>
    </dgm:pt>
    <dgm:pt modelId="{0710FD4B-3C34-4CC5-B1B3-82B4DD53D71B}" type="pres">
      <dgm:prSet presAssocID="{479085EE-532D-47D6-A183-E5EB7DB7CFA9}" presName="sibTrans" presStyleLbl="sibTrans2D1" presStyleIdx="0" presStyleCnt="0"/>
      <dgm:spPr/>
    </dgm:pt>
    <dgm:pt modelId="{B18D3992-8E48-4891-BCA3-F4593CD9B478}" type="pres">
      <dgm:prSet presAssocID="{FA5B919B-76F0-4FEF-8FAF-12A907999437}" presName="compNode" presStyleCnt="0"/>
      <dgm:spPr/>
    </dgm:pt>
    <dgm:pt modelId="{76B0F848-CB5F-4F01-867B-2D715CBBCBED}" type="pres">
      <dgm:prSet presAssocID="{FA5B919B-76F0-4FEF-8FAF-12A907999437}" presName="node" presStyleLbl="node1" presStyleIdx="2" presStyleCnt="3" custScaleX="87897" custScaleY="82301" custLinFactNeighborX="1222" custLinFactNeighborY="-11617">
        <dgm:presLayoutVars>
          <dgm:bulletEnabled val="1"/>
        </dgm:presLayoutVars>
      </dgm:prSet>
      <dgm:spPr/>
    </dgm:pt>
    <dgm:pt modelId="{5E395160-ACB8-4DC7-A025-44C839C2BEA5}" type="pres">
      <dgm:prSet presAssocID="{FA5B919B-76F0-4FEF-8FAF-12A907999437}" presName="invisiNode" presStyleLbl="node1" presStyleIdx="2" presStyleCnt="3"/>
      <dgm:spPr/>
    </dgm:pt>
    <dgm:pt modelId="{16C6CB65-637B-4F49-8716-F6F97EB9FC39}" type="pres">
      <dgm:prSet presAssocID="{FA5B919B-76F0-4FEF-8FAF-12A907999437}" presName="imagNode" presStyleLbl="fgImgPlace1" presStyleIdx="2" presStyleCnt="3"/>
      <dgm:spPr>
        <a:blipFill>
          <a:blip xmlns:r="http://schemas.openxmlformats.org/officeDocument/2006/relationships" r:embed="rId3"/>
          <a:srcRect/>
          <a:stretch>
            <a:fillRect l="-18000" r="-18000"/>
          </a:stretch>
        </a:blipFill>
      </dgm:spPr>
    </dgm:pt>
  </dgm:ptLst>
  <dgm:cxnLst>
    <dgm:cxn modelId="{8136A50A-DB2D-404B-B8AD-DEC98BDF90A1}" srcId="{2A2FC1E4-8736-4D6B-85B7-7106D2C6ACF7}" destId="{FA5B919B-76F0-4FEF-8FAF-12A907999437}" srcOrd="2" destOrd="0" parTransId="{A6101A96-20F1-4D31-9287-0E8BE4DEC35B}" sibTransId="{B4441251-5675-4511-B088-A80CD92DB19E}"/>
    <dgm:cxn modelId="{C015F41E-0351-4792-8A28-B14D115BF3F0}" type="presOf" srcId="{2A2FC1E4-8736-4D6B-85B7-7106D2C6ACF7}" destId="{4E2B304D-4002-4550-B4B0-45A3DD101A1B}" srcOrd="0" destOrd="0" presId="urn:microsoft.com/office/officeart/2005/8/layout/pList2"/>
    <dgm:cxn modelId="{279EC327-385F-4F49-91F3-F4A4AEDA33B9}" type="presOf" srcId="{63C42F1D-2676-40F1-8691-E591AB0097B6}" destId="{B16BE216-47DC-4DF2-9563-A42C511305D7}" srcOrd="0" destOrd="0" presId="urn:microsoft.com/office/officeart/2005/8/layout/pList2"/>
    <dgm:cxn modelId="{3ABF0435-4289-4091-92DF-78335CDD6C2A}" type="presOf" srcId="{FA5B919B-76F0-4FEF-8FAF-12A907999437}" destId="{76B0F848-CB5F-4F01-867B-2D715CBBCBED}" srcOrd="0" destOrd="0" presId="urn:microsoft.com/office/officeart/2005/8/layout/pList2"/>
    <dgm:cxn modelId="{3B88A139-3A12-4C7C-A09D-A1EC84A19164}" type="presOf" srcId="{26074B8E-55A7-41F5-BEBB-FCF39E6E7AEC}" destId="{DB527846-D1A4-43DA-A60B-8262DEBA4E77}" srcOrd="0" destOrd="0" presId="urn:microsoft.com/office/officeart/2005/8/layout/pList2"/>
    <dgm:cxn modelId="{7DD32750-36C1-46CF-AF64-CB83C8E01574}" srcId="{2A2FC1E4-8736-4D6B-85B7-7106D2C6ACF7}" destId="{F511016C-C365-44A4-A28C-00B40A56D78D}" srcOrd="0" destOrd="0" parTransId="{EABE0619-185E-4646-8D4A-CD2CEDE78498}" sibTransId="{63C42F1D-2676-40F1-8691-E591AB0097B6}"/>
    <dgm:cxn modelId="{0C0A0179-5E2D-43FF-942E-0A2BBCFC4A6B}" type="presOf" srcId="{F511016C-C365-44A4-A28C-00B40A56D78D}" destId="{6991EC18-E916-4A1F-9F50-5233EA96BF4B}" srcOrd="0" destOrd="0" presId="urn:microsoft.com/office/officeart/2005/8/layout/pList2"/>
    <dgm:cxn modelId="{C4B39279-2547-49B6-ADB7-3468B1E8DB1B}" srcId="{2A2FC1E4-8736-4D6B-85B7-7106D2C6ACF7}" destId="{26074B8E-55A7-41F5-BEBB-FCF39E6E7AEC}" srcOrd="1" destOrd="0" parTransId="{95A38E2C-06B1-4B74-865D-A521B19A0E5E}" sibTransId="{479085EE-532D-47D6-A183-E5EB7DB7CFA9}"/>
    <dgm:cxn modelId="{6CE383FD-67BA-4FB1-AEC0-709D495E985F}" type="presOf" srcId="{479085EE-532D-47D6-A183-E5EB7DB7CFA9}" destId="{0710FD4B-3C34-4CC5-B1B3-82B4DD53D71B}" srcOrd="0" destOrd="0" presId="urn:microsoft.com/office/officeart/2005/8/layout/pList2"/>
    <dgm:cxn modelId="{04BDC324-8165-4247-9C76-57023062BEEA}" type="presParOf" srcId="{4E2B304D-4002-4550-B4B0-45A3DD101A1B}" destId="{37B1B8FD-678B-4A62-916C-719F92BF0B4F}" srcOrd="0" destOrd="0" presId="urn:microsoft.com/office/officeart/2005/8/layout/pList2"/>
    <dgm:cxn modelId="{F052ECA2-3E2D-4258-87E3-0AF99DB8687C}" type="presParOf" srcId="{4E2B304D-4002-4550-B4B0-45A3DD101A1B}" destId="{9DFCDE80-FC93-463C-B19A-567DE0247EEC}" srcOrd="1" destOrd="0" presId="urn:microsoft.com/office/officeart/2005/8/layout/pList2"/>
    <dgm:cxn modelId="{87835304-96B5-4AFC-AFF9-C9D675F4C150}" type="presParOf" srcId="{9DFCDE80-FC93-463C-B19A-567DE0247EEC}" destId="{BEF6723B-0465-4565-90F8-FC45CB15D5F7}" srcOrd="0" destOrd="0" presId="urn:microsoft.com/office/officeart/2005/8/layout/pList2"/>
    <dgm:cxn modelId="{8E32CDA9-DB79-4E82-A02B-BEAD7211A06E}" type="presParOf" srcId="{BEF6723B-0465-4565-90F8-FC45CB15D5F7}" destId="{6991EC18-E916-4A1F-9F50-5233EA96BF4B}" srcOrd="0" destOrd="0" presId="urn:microsoft.com/office/officeart/2005/8/layout/pList2"/>
    <dgm:cxn modelId="{5718A8E7-748A-4C77-8D23-7896D2D2E6D2}" type="presParOf" srcId="{BEF6723B-0465-4565-90F8-FC45CB15D5F7}" destId="{2D53EB95-E707-4DF5-BE58-3C325C396430}" srcOrd="1" destOrd="0" presId="urn:microsoft.com/office/officeart/2005/8/layout/pList2"/>
    <dgm:cxn modelId="{B0C7E0BA-7B85-4C3B-897C-7F3B3EA00BA1}" type="presParOf" srcId="{BEF6723B-0465-4565-90F8-FC45CB15D5F7}" destId="{242BE8F1-A07D-482D-8A75-15BC6C92B461}" srcOrd="2" destOrd="0" presId="urn:microsoft.com/office/officeart/2005/8/layout/pList2"/>
    <dgm:cxn modelId="{D7874B4D-FF37-4A18-BFC9-481B95495550}" type="presParOf" srcId="{9DFCDE80-FC93-463C-B19A-567DE0247EEC}" destId="{B16BE216-47DC-4DF2-9563-A42C511305D7}" srcOrd="1" destOrd="0" presId="urn:microsoft.com/office/officeart/2005/8/layout/pList2"/>
    <dgm:cxn modelId="{A1A0E029-F356-43CE-988C-B78469004C43}" type="presParOf" srcId="{9DFCDE80-FC93-463C-B19A-567DE0247EEC}" destId="{DFC6D640-7BE2-4549-819F-EB9DF25F8948}" srcOrd="2" destOrd="0" presId="urn:microsoft.com/office/officeart/2005/8/layout/pList2"/>
    <dgm:cxn modelId="{9A34C270-D382-4380-AB80-5DC53B0EE39E}" type="presParOf" srcId="{DFC6D640-7BE2-4549-819F-EB9DF25F8948}" destId="{DB527846-D1A4-43DA-A60B-8262DEBA4E77}" srcOrd="0" destOrd="0" presId="urn:microsoft.com/office/officeart/2005/8/layout/pList2"/>
    <dgm:cxn modelId="{B46C1CF2-4FF5-4A41-8EB2-72A45E5DD4AD}" type="presParOf" srcId="{DFC6D640-7BE2-4549-819F-EB9DF25F8948}" destId="{EE705E14-2F42-45C0-88C9-2FC20B96B39E}" srcOrd="1" destOrd="0" presId="urn:microsoft.com/office/officeart/2005/8/layout/pList2"/>
    <dgm:cxn modelId="{9241A3E3-88AC-4627-9EE5-CBCB7207BA99}" type="presParOf" srcId="{DFC6D640-7BE2-4549-819F-EB9DF25F8948}" destId="{54131A4A-3057-457E-96B5-14BBADAB080A}" srcOrd="2" destOrd="0" presId="urn:microsoft.com/office/officeart/2005/8/layout/pList2"/>
    <dgm:cxn modelId="{98D84EA2-22F2-4D70-9B10-C6E407B62F97}" type="presParOf" srcId="{9DFCDE80-FC93-463C-B19A-567DE0247EEC}" destId="{0710FD4B-3C34-4CC5-B1B3-82B4DD53D71B}" srcOrd="3" destOrd="0" presId="urn:microsoft.com/office/officeart/2005/8/layout/pList2"/>
    <dgm:cxn modelId="{B7EEFBB5-8FB2-4301-8109-31685AED9D8B}" type="presParOf" srcId="{9DFCDE80-FC93-463C-B19A-567DE0247EEC}" destId="{B18D3992-8E48-4891-BCA3-F4593CD9B478}" srcOrd="4" destOrd="0" presId="urn:microsoft.com/office/officeart/2005/8/layout/pList2"/>
    <dgm:cxn modelId="{3840A4DB-04AA-4335-A8CE-C5164C95D9E4}" type="presParOf" srcId="{B18D3992-8E48-4891-BCA3-F4593CD9B478}" destId="{76B0F848-CB5F-4F01-867B-2D715CBBCBED}" srcOrd="0" destOrd="0" presId="urn:microsoft.com/office/officeart/2005/8/layout/pList2"/>
    <dgm:cxn modelId="{EBD9A0E7-C424-42DD-B35F-B4F32F1D5035}" type="presParOf" srcId="{B18D3992-8E48-4891-BCA3-F4593CD9B478}" destId="{5E395160-ACB8-4DC7-A025-44C839C2BEA5}" srcOrd="1" destOrd="0" presId="urn:microsoft.com/office/officeart/2005/8/layout/pList2"/>
    <dgm:cxn modelId="{CD5C91F0-060E-47ED-B80F-8FA87EAC8CDE}" type="presParOf" srcId="{B18D3992-8E48-4891-BCA3-F4593CD9B478}" destId="{16C6CB65-637B-4F49-8716-F6F97EB9FC39}" srcOrd="2" destOrd="0" presId="urn:microsoft.com/office/officeart/2005/8/layout/p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B1B8FD-678B-4A62-916C-719F92BF0B4F}">
      <dsp:nvSpPr>
        <dsp:cNvPr id="0" name=""/>
        <dsp:cNvSpPr/>
      </dsp:nvSpPr>
      <dsp:spPr>
        <a:xfrm>
          <a:off x="0" y="34909"/>
          <a:ext cx="7643922" cy="2182550"/>
        </a:xfrm>
        <a:prstGeom prst="roundRect">
          <a:avLst>
            <a:gd name="adj" fmla="val 1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42BE8F1-A07D-482D-8A75-15BC6C92B461}">
      <dsp:nvSpPr>
        <dsp:cNvPr id="0" name=""/>
        <dsp:cNvSpPr/>
      </dsp:nvSpPr>
      <dsp:spPr>
        <a:xfrm>
          <a:off x="229521" y="518886"/>
          <a:ext cx="2048929" cy="1600536"/>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2000" r="-12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991EC18-E916-4A1F-9F50-5233EA96BF4B}">
      <dsp:nvSpPr>
        <dsp:cNvPr id="0" name=""/>
        <dsp:cNvSpPr/>
      </dsp:nvSpPr>
      <dsp:spPr>
        <a:xfrm rot="10800000">
          <a:off x="412163" y="2327549"/>
          <a:ext cx="1633570" cy="1991014"/>
        </a:xfrm>
        <a:prstGeom prst="round2SameRect">
          <a:avLst>
            <a:gd name="adj1" fmla="val 10500"/>
            <a:gd name="adj2" fmla="val 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ctr" defTabSz="666750">
            <a:lnSpc>
              <a:spcPct val="90000"/>
            </a:lnSpc>
            <a:spcBef>
              <a:spcPct val="0"/>
            </a:spcBef>
            <a:spcAft>
              <a:spcPct val="35000"/>
            </a:spcAft>
            <a:buNone/>
          </a:pPr>
          <a:r>
            <a:rPr lang="en-IN" sz="1500" kern="1200" dirty="0"/>
            <a:t>Government organizations helping for funds and assembly line required for product development and marketing</a:t>
          </a:r>
        </a:p>
      </dsp:txBody>
      <dsp:txXfrm rot="10800000">
        <a:off x="462401" y="2327549"/>
        <a:ext cx="1533094" cy="1940776"/>
      </dsp:txXfrm>
    </dsp:sp>
    <dsp:sp modelId="{54131A4A-3057-457E-96B5-14BBADAB080A}">
      <dsp:nvSpPr>
        <dsp:cNvPr id="0" name=""/>
        <dsp:cNvSpPr/>
      </dsp:nvSpPr>
      <dsp:spPr>
        <a:xfrm>
          <a:off x="2483344" y="542413"/>
          <a:ext cx="2677233" cy="1450182"/>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8000" r="-1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B527846-D1A4-43DA-A60B-8262DEBA4E77}">
      <dsp:nvSpPr>
        <dsp:cNvPr id="0" name=""/>
        <dsp:cNvSpPr/>
      </dsp:nvSpPr>
      <dsp:spPr>
        <a:xfrm rot="10800000">
          <a:off x="2751210" y="2323581"/>
          <a:ext cx="2141500" cy="2197617"/>
        </a:xfrm>
        <a:prstGeom prst="round2SameRect">
          <a:avLst>
            <a:gd name="adj1" fmla="val 10500"/>
            <a:gd name="adj2" fmla="val 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ctr" defTabSz="666750">
            <a:lnSpc>
              <a:spcPct val="90000"/>
            </a:lnSpc>
            <a:spcBef>
              <a:spcPct val="0"/>
            </a:spcBef>
            <a:spcAft>
              <a:spcPct val="35000"/>
            </a:spcAft>
            <a:buNone/>
          </a:pPr>
          <a:r>
            <a:rPr lang="en-IN" sz="1500" kern="1200" dirty="0"/>
            <a:t>Private industries/ companies manufacturing smart technology devices which are willing to bring my idea into reality working product.</a:t>
          </a:r>
        </a:p>
      </dsp:txBody>
      <dsp:txXfrm rot="10800000">
        <a:off x="2817069" y="2323581"/>
        <a:ext cx="2009782" cy="2131758"/>
      </dsp:txXfrm>
    </dsp:sp>
    <dsp:sp modelId="{16C6CB65-637B-4F49-8716-F6F97EB9FC39}">
      <dsp:nvSpPr>
        <dsp:cNvPr id="0" name=""/>
        <dsp:cNvSpPr/>
      </dsp:nvSpPr>
      <dsp:spPr>
        <a:xfrm>
          <a:off x="5365470" y="467782"/>
          <a:ext cx="2048929" cy="1600536"/>
        </a:xfrm>
        <a:prstGeom prst="roundRect">
          <a:avLst>
            <a:gd name="adj" fmla="val 10000"/>
          </a:avLst>
        </a:prstGeom>
        <a:blipFill>
          <a:blip xmlns:r="http://schemas.openxmlformats.org/officeDocument/2006/relationships" r:embed="rId3"/>
          <a:srcRect/>
          <a:stretch>
            <a:fillRect l="-18000" r="-18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6B0F848-CB5F-4F01-867B-2D715CBBCBED}">
      <dsp:nvSpPr>
        <dsp:cNvPr id="0" name=""/>
        <dsp:cNvSpPr/>
      </dsp:nvSpPr>
      <dsp:spPr>
        <a:xfrm rot="10800000">
          <a:off x="5514499" y="2285501"/>
          <a:ext cx="1800947" cy="2195429"/>
        </a:xfrm>
        <a:prstGeom prst="round2SameRect">
          <a:avLst>
            <a:gd name="adj1" fmla="val 10500"/>
            <a:gd name="adj2" fmla="val 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ctr" defTabSz="666750">
            <a:lnSpc>
              <a:spcPct val="90000"/>
            </a:lnSpc>
            <a:spcBef>
              <a:spcPct val="0"/>
            </a:spcBef>
            <a:spcAft>
              <a:spcPct val="35000"/>
            </a:spcAft>
            <a:buNone/>
          </a:pPr>
          <a:r>
            <a:rPr lang="en-IN" sz="1500" kern="1200" dirty="0"/>
            <a:t>NGO’s or Start-up funding organizations helping individuals to build up their projects and provide help whatever required</a:t>
          </a:r>
        </a:p>
      </dsp:txBody>
      <dsp:txXfrm rot="10800000">
        <a:off x="5569884" y="2285501"/>
        <a:ext cx="1690177" cy="2140044"/>
      </dsp:txXfrm>
    </dsp:sp>
  </dsp:spTree>
</dsp:drawing>
</file>

<file path=ppt/diagrams/layout1.xml><?xml version="1.0" encoding="utf-8"?>
<dgm:layoutDef xmlns:dgm="http://schemas.openxmlformats.org/drawingml/2006/diagram" xmlns:a="http://schemas.openxmlformats.org/drawingml/2006/main" uniqueId="urn:microsoft.com/office/officeart/2005/8/layout/pList2">
  <dgm:title val=""/>
  <dgm:desc val=""/>
  <dgm:catLst>
    <dgm:cat type="list" pri="11000"/>
    <dgm:cat type="picture" pri="24000"/>
    <dgm:cat type="pictureconvert" pri="2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g>
</file>

<file path=ppt/media/image4.jpg>
</file>

<file path=ppt/media/image5.jp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7D7B1E-1CCF-47DE-BDB5-91A6D129337B}" type="datetimeFigureOut">
              <a:rPr lang="en-IN" smtClean="0"/>
              <a:t>29/07/2021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DA7E85-E319-4E02-A98F-ED51F24010BD}" type="slidenum">
              <a:rPr lang="en-IN" smtClean="0"/>
              <a:t>‹#›</a:t>
            </a:fld>
            <a:endParaRPr lang="en-IN"/>
          </a:p>
        </p:txBody>
      </p:sp>
    </p:spTree>
    <p:extLst>
      <p:ext uri="{BB962C8B-B14F-4D97-AF65-F5344CB8AC3E}">
        <p14:creationId xmlns:p14="http://schemas.microsoft.com/office/powerpoint/2010/main" val="39507880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733CA-5971-49A5-A0AF-3ADD61D8BE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4231507-4022-4E4B-842C-8056E4A38D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05B903D-3E3A-463B-BEC5-2907DC670149}"/>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5" name="Footer Placeholder 4">
            <a:extLst>
              <a:ext uri="{FF2B5EF4-FFF2-40B4-BE49-F238E27FC236}">
                <a16:creationId xmlns:a16="http://schemas.microsoft.com/office/drawing/2014/main" id="{64028F0E-3268-4886-A6B7-524777D29C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D8067B9-FA81-4582-8FEB-F1AD1C203F28}"/>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88648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17FB7-CE37-4B47-8136-73D5C295EA9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CE1D401-7700-485D-85F9-FF3FFBDB06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6FE9A0D-2865-4269-B14B-69CC47D86060}"/>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5" name="Footer Placeholder 4">
            <a:extLst>
              <a:ext uri="{FF2B5EF4-FFF2-40B4-BE49-F238E27FC236}">
                <a16:creationId xmlns:a16="http://schemas.microsoft.com/office/drawing/2014/main" id="{9B3CE9E3-9C34-4733-8052-F94777B74B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4273CD-9285-4E73-81BE-836C839224D4}"/>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1971372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61E63E-08A8-4433-917F-98F23689EBF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48A6125-4E6A-47B5-9EDA-AD78DE2949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969A64B-C9B6-4662-A72B-C6CE6F974807}"/>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5" name="Footer Placeholder 4">
            <a:extLst>
              <a:ext uri="{FF2B5EF4-FFF2-40B4-BE49-F238E27FC236}">
                <a16:creationId xmlns:a16="http://schemas.microsoft.com/office/drawing/2014/main" id="{161EC123-1E2B-4F6A-915F-15F90843E2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AD06BF-8F9A-4EFD-9278-CD8E1E41402D}"/>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3075209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ABFF3-D858-48BD-94B3-81E02C2BBFA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E00E011-ACA0-40F2-A2C4-AADA62ACCC3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453DF8-06F0-472F-A5D3-96A82D5043B1}"/>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5" name="Footer Placeholder 4">
            <a:extLst>
              <a:ext uri="{FF2B5EF4-FFF2-40B4-BE49-F238E27FC236}">
                <a16:creationId xmlns:a16="http://schemas.microsoft.com/office/drawing/2014/main" id="{3E8A30BE-9F76-42E4-B683-8940B8080C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49AA5BC-F189-4627-A619-F57064289625}"/>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1631343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C0931C-2CB0-436D-8BA4-AB16CC423C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EF47AB1-E1F6-40A7-8865-A1883C5CE8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5F0273-7502-47C9-B791-902DBBCBC06E}"/>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5" name="Footer Placeholder 4">
            <a:extLst>
              <a:ext uri="{FF2B5EF4-FFF2-40B4-BE49-F238E27FC236}">
                <a16:creationId xmlns:a16="http://schemas.microsoft.com/office/drawing/2014/main" id="{FAA6B3FA-5699-4520-ACA9-AE62D00C4B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583688-5B72-426C-B432-F4D10A39B34E}"/>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3902887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AF81B-D5CA-45D9-A7F6-505574952AE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32A4AC9-EBBB-4C84-B84E-4644192866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482BF70-BB2E-499A-A91E-FFCC2751A0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D671F50-6818-4513-8564-C59FA3D3E378}"/>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6" name="Footer Placeholder 5">
            <a:extLst>
              <a:ext uri="{FF2B5EF4-FFF2-40B4-BE49-F238E27FC236}">
                <a16:creationId xmlns:a16="http://schemas.microsoft.com/office/drawing/2014/main" id="{9685900A-5BAA-477A-95B3-AF2BF57B8F1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188863E-D6A0-4218-A79A-04912C51AA97}"/>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2554061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89E99-A8D8-40CB-A136-755B1930541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0FC309A-A9B3-4ECC-83E6-B26FB81727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862DA2-A3FB-421C-B546-6E84967731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EBB82E2-ED3C-4F14-A459-812EDF8106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A7C10A-9E8E-4638-B35D-6539974B4D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BEB2B99-F613-4D64-8A1F-EB81741E6D8E}"/>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8" name="Footer Placeholder 7">
            <a:extLst>
              <a:ext uri="{FF2B5EF4-FFF2-40B4-BE49-F238E27FC236}">
                <a16:creationId xmlns:a16="http://schemas.microsoft.com/office/drawing/2014/main" id="{BB30E2B8-24F7-4DF8-A2D3-54748249374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B79B71B-06A5-49BC-B437-6F766700D5B3}"/>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2154849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388BC-6B52-4F40-B6AA-59093DC13E3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46CDEE8-5819-4128-B7C0-62238350B233}"/>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4" name="Footer Placeholder 3">
            <a:extLst>
              <a:ext uri="{FF2B5EF4-FFF2-40B4-BE49-F238E27FC236}">
                <a16:creationId xmlns:a16="http://schemas.microsoft.com/office/drawing/2014/main" id="{AB3B2DE0-C653-4220-BEBB-F69803929A9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A8F69CD-E869-4354-A049-A3E192318AF1}"/>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3095425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DA5830-F343-41AC-A794-205F3E699B4E}"/>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3" name="Footer Placeholder 2">
            <a:extLst>
              <a:ext uri="{FF2B5EF4-FFF2-40B4-BE49-F238E27FC236}">
                <a16:creationId xmlns:a16="http://schemas.microsoft.com/office/drawing/2014/main" id="{0AF95466-8536-42C9-914D-A9CBDD82550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E8DCA77-6E57-490F-817D-A5725FD06982}"/>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4243454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646D3-504C-47A9-9FD0-7A590C4684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BDA0347-9901-4FDD-BFF2-CFAEA684A3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C72D2A5-D9D1-4C0D-A61A-16EB13DCEC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9D168D-D1C6-4B3E-8FC0-32EE382ADB83}"/>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6" name="Footer Placeholder 5">
            <a:extLst>
              <a:ext uri="{FF2B5EF4-FFF2-40B4-BE49-F238E27FC236}">
                <a16:creationId xmlns:a16="http://schemas.microsoft.com/office/drawing/2014/main" id="{92D68917-B61B-4705-9832-9BD0C265B92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7312860-4FF5-4864-B44A-B726F1133A0F}"/>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3681200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8BB2D-62A5-482E-8A05-A3486CE479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7863485-3B9A-4774-B276-680A28BA7B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12D5D9C-E1DE-4FD3-8B0E-D51E489B26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A3DF5-BB4D-48E6-B012-0C9A91E0F375}"/>
              </a:ext>
            </a:extLst>
          </p:cNvPr>
          <p:cNvSpPr>
            <a:spLocks noGrp="1"/>
          </p:cNvSpPr>
          <p:nvPr>
            <p:ph type="dt" sz="half" idx="10"/>
          </p:nvPr>
        </p:nvSpPr>
        <p:spPr/>
        <p:txBody>
          <a:bodyPr/>
          <a:lstStyle/>
          <a:p>
            <a:fld id="{7402F40B-4C67-443D-ABA3-FAAD07C5B96E}" type="datetimeFigureOut">
              <a:rPr lang="en-IN" smtClean="0"/>
              <a:t>29/07/2021</a:t>
            </a:fld>
            <a:endParaRPr lang="en-IN"/>
          </a:p>
        </p:txBody>
      </p:sp>
      <p:sp>
        <p:nvSpPr>
          <p:cNvPr id="6" name="Footer Placeholder 5">
            <a:extLst>
              <a:ext uri="{FF2B5EF4-FFF2-40B4-BE49-F238E27FC236}">
                <a16:creationId xmlns:a16="http://schemas.microsoft.com/office/drawing/2014/main" id="{A3DD8239-0E68-4C71-B8D6-57DF3F38FE0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B36E080-1794-4F93-BAD1-4DA3C1CF8DFC}"/>
              </a:ext>
            </a:extLst>
          </p:cNvPr>
          <p:cNvSpPr>
            <a:spLocks noGrp="1"/>
          </p:cNvSpPr>
          <p:nvPr>
            <p:ph type="sldNum" sz="quarter" idx="12"/>
          </p:nvPr>
        </p:nvSpPr>
        <p:spPr/>
        <p:txBody>
          <a:bodyPr/>
          <a:lstStyle/>
          <a:p>
            <a:fld id="{04A71071-71F2-4D84-9B28-CA4BD4EC8894}" type="slidenum">
              <a:rPr lang="en-IN" smtClean="0"/>
              <a:t>‹#›</a:t>
            </a:fld>
            <a:endParaRPr lang="en-IN"/>
          </a:p>
        </p:txBody>
      </p:sp>
    </p:spTree>
    <p:extLst>
      <p:ext uri="{BB962C8B-B14F-4D97-AF65-F5344CB8AC3E}">
        <p14:creationId xmlns:p14="http://schemas.microsoft.com/office/powerpoint/2010/main" val="17025735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B6F462-2225-4AF9-AADF-85308465D4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277D72A-A8E9-4CCF-9661-6367A44F2D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06C1A8-50EF-459B-B14B-4DA18A7759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02F40B-4C67-443D-ABA3-FAAD07C5B96E}" type="datetimeFigureOut">
              <a:rPr lang="en-IN" smtClean="0"/>
              <a:t>29/07/2021</a:t>
            </a:fld>
            <a:endParaRPr lang="en-IN"/>
          </a:p>
        </p:txBody>
      </p:sp>
      <p:sp>
        <p:nvSpPr>
          <p:cNvPr id="5" name="Footer Placeholder 4">
            <a:extLst>
              <a:ext uri="{FF2B5EF4-FFF2-40B4-BE49-F238E27FC236}">
                <a16:creationId xmlns:a16="http://schemas.microsoft.com/office/drawing/2014/main" id="{FC2BACA3-B6FA-418E-9F8D-A2F1872136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5A8F6A4-DFD8-4777-AA1A-5F9C9F0F80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A71071-71F2-4D84-9B28-CA4BD4EC8894}" type="slidenum">
              <a:rPr lang="en-IN" smtClean="0"/>
              <a:t>‹#›</a:t>
            </a:fld>
            <a:endParaRPr lang="en-IN"/>
          </a:p>
        </p:txBody>
      </p:sp>
    </p:spTree>
    <p:extLst>
      <p:ext uri="{BB962C8B-B14F-4D97-AF65-F5344CB8AC3E}">
        <p14:creationId xmlns:p14="http://schemas.microsoft.com/office/powerpoint/2010/main" val="63839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youtu.be/1JSeiRsz67s" TargetMode="External"/><Relationship Id="rId5" Type="http://schemas.openxmlformats.org/officeDocument/2006/relationships/hyperlink" Target="https://coolkaustubh13.wixsite.com/befitsmartband"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67E73-2B22-44F8-BC57-0AB55F47783C}"/>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5B2788A3-1625-45C3-8E49-072E7D379945}"/>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E609BF8A-E39C-48EC-BF4B-31E1C56E21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
            <a:ext cx="12192002" cy="6857999"/>
          </a:xfrm>
          <a:prstGeom prst="rect">
            <a:avLst/>
          </a:prstGeom>
        </p:spPr>
      </p:pic>
      <p:sp>
        <p:nvSpPr>
          <p:cNvPr id="4" name="TextBox 3">
            <a:extLst>
              <a:ext uri="{FF2B5EF4-FFF2-40B4-BE49-F238E27FC236}">
                <a16:creationId xmlns:a16="http://schemas.microsoft.com/office/drawing/2014/main" id="{CF0DB6B0-5766-46DE-B466-DC0080D88952}"/>
              </a:ext>
            </a:extLst>
          </p:cNvPr>
          <p:cNvSpPr txBox="1"/>
          <p:nvPr/>
        </p:nvSpPr>
        <p:spPr>
          <a:xfrm>
            <a:off x="630315" y="145684"/>
            <a:ext cx="5752729" cy="830997"/>
          </a:xfrm>
          <a:prstGeom prst="rect">
            <a:avLst/>
          </a:prstGeom>
          <a:noFill/>
        </p:spPr>
        <p:txBody>
          <a:bodyPr wrap="square" rtlCol="0">
            <a:spAutoFit/>
          </a:bodyPr>
          <a:lstStyle/>
          <a:p>
            <a:r>
              <a:rPr lang="en-IN" sz="4800" b="1" dirty="0">
                <a:solidFill>
                  <a:schemeClr val="bg1"/>
                </a:solidFill>
                <a:latin typeface="Times New Roman" panose="02020603050405020304" pitchFamily="18" charset="0"/>
                <a:cs typeface="Times New Roman" panose="02020603050405020304" pitchFamily="18" charset="0"/>
              </a:rPr>
              <a:t>SLIDE 1 </a:t>
            </a:r>
          </a:p>
        </p:txBody>
      </p:sp>
      <p:sp>
        <p:nvSpPr>
          <p:cNvPr id="9" name="TextBox 8">
            <a:extLst>
              <a:ext uri="{FF2B5EF4-FFF2-40B4-BE49-F238E27FC236}">
                <a16:creationId xmlns:a16="http://schemas.microsoft.com/office/drawing/2014/main" id="{6956DD8C-520F-4BC4-A68F-119AD8E7EE6E}"/>
              </a:ext>
            </a:extLst>
          </p:cNvPr>
          <p:cNvSpPr txBox="1"/>
          <p:nvPr/>
        </p:nvSpPr>
        <p:spPr>
          <a:xfrm>
            <a:off x="0" y="1056444"/>
            <a:ext cx="12091386" cy="5755422"/>
          </a:xfrm>
          <a:prstGeom prst="rect">
            <a:avLst/>
          </a:prstGeom>
          <a:noFill/>
        </p:spPr>
        <p:txBody>
          <a:bodyPr wrap="square" rtlCol="0">
            <a:spAutoFit/>
          </a:bodyPr>
          <a:lstStyle/>
          <a:p>
            <a:pPr marL="342900" indent="-342900">
              <a:buAutoNum type="arabicPeriod"/>
            </a:pPr>
            <a:r>
              <a:rPr lang="en-IN" sz="2800" dirty="0"/>
              <a:t>Team Name:- Chetna Mind</a:t>
            </a:r>
          </a:p>
          <a:p>
            <a:endParaRPr lang="en-IN" sz="2800" dirty="0"/>
          </a:p>
          <a:p>
            <a:r>
              <a:rPr lang="en-IN" sz="2800" dirty="0"/>
              <a:t>2. Members Name and Phone Numbers:- </a:t>
            </a:r>
            <a:r>
              <a:rPr lang="en-IN" sz="2400" dirty="0"/>
              <a:t>(Kaustubh Chavan:- 8983836267) </a:t>
            </a:r>
          </a:p>
          <a:p>
            <a:endParaRPr lang="en-IN" sz="2800" dirty="0"/>
          </a:p>
          <a:p>
            <a:r>
              <a:rPr lang="en-IN" sz="2800" dirty="0"/>
              <a:t>3. Domain name:- Wearable Technology</a:t>
            </a:r>
          </a:p>
          <a:p>
            <a:endParaRPr lang="en-IN" sz="2800" dirty="0"/>
          </a:p>
          <a:p>
            <a:pPr marL="0" lvl="0" indent="0" rtl="0">
              <a:spcBef>
                <a:spcPts val="0"/>
              </a:spcBef>
              <a:spcAft>
                <a:spcPts val="0"/>
              </a:spcAft>
              <a:buNone/>
            </a:pPr>
            <a:r>
              <a:rPr lang="en-IN" sz="2800" dirty="0"/>
              <a:t>4. Problem statement:- </a:t>
            </a:r>
            <a:r>
              <a:rPr lang="en-US" sz="2400" dirty="0">
                <a:solidFill>
                  <a:schemeClr val="tx1"/>
                </a:solidFill>
                <a:latin typeface="Signika Negative"/>
                <a:ea typeface="Signika Negative"/>
                <a:cs typeface="Signika Negative"/>
                <a:sym typeface="Signika Negative"/>
              </a:rPr>
              <a:t>F</a:t>
            </a:r>
            <a:r>
              <a:rPr lang="en-US" sz="2000" dirty="0">
                <a:solidFill>
                  <a:schemeClr val="tx1"/>
                </a:solidFill>
                <a:latin typeface="Signika Negative"/>
                <a:ea typeface="Signika Negative"/>
                <a:cs typeface="Signika Negative"/>
                <a:sym typeface="Signika Negative"/>
              </a:rPr>
              <a:t>itness is one of the most important part in every individual’s life. But in today’s pandemic situation, where everybody is at home and leaving house is quite risky. For this, there should be some exercise done to keep us fit &amp; fine. Just by walking/running and burning calories is not enough. One should be considerate about various other aspects while exercising. Some basic exercises need to be practiced to keep us in-shape.</a:t>
            </a:r>
          </a:p>
          <a:p>
            <a:pPr marL="0" lvl="0" indent="0" rtl="0">
              <a:spcBef>
                <a:spcPts val="0"/>
              </a:spcBef>
              <a:spcAft>
                <a:spcPts val="0"/>
              </a:spcAft>
              <a:buNone/>
            </a:pPr>
            <a:r>
              <a:rPr lang="en-US" sz="2000" dirty="0">
                <a:solidFill>
                  <a:schemeClr val="tx1"/>
                </a:solidFill>
                <a:latin typeface="Signika Negative"/>
                <a:ea typeface="Signika Negative"/>
                <a:cs typeface="Signika Negative"/>
                <a:sym typeface="Signika Negative"/>
              </a:rPr>
              <a:t>Moreover, certain motion exercises such as push-ups and Pull-ups need to be done properly or else it might lead to serious injuries. This isn’t achieved normally without any aid.</a:t>
            </a:r>
          </a:p>
          <a:p>
            <a:pPr marL="0" lvl="0" indent="0" rtl="0">
              <a:spcBef>
                <a:spcPts val="0"/>
              </a:spcBef>
              <a:spcAft>
                <a:spcPts val="0"/>
              </a:spcAft>
              <a:buNone/>
            </a:pPr>
            <a:r>
              <a:rPr lang="en-US" sz="2000" dirty="0">
                <a:solidFill>
                  <a:schemeClr val="tx1"/>
                </a:solidFill>
                <a:latin typeface="Signika Negative"/>
                <a:ea typeface="Signika Negative"/>
                <a:cs typeface="Signika Negative"/>
                <a:sym typeface="Signika Negative"/>
              </a:rPr>
              <a:t>For the same, this smart band will aid in overall exercise development.</a:t>
            </a:r>
          </a:p>
          <a:p>
            <a:endParaRPr lang="en-IN" sz="2800" dirty="0"/>
          </a:p>
        </p:txBody>
      </p:sp>
    </p:spTree>
    <p:extLst>
      <p:ext uri="{BB962C8B-B14F-4D97-AF65-F5344CB8AC3E}">
        <p14:creationId xmlns:p14="http://schemas.microsoft.com/office/powerpoint/2010/main" val="2423832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D094A-5D02-42B4-8132-01896C9FE5C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E101F98-A24A-46A8-A3E8-EF567DCBF1D4}"/>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99F6108C-EBEB-42C4-A8A6-FD22C7B0F1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
            <a:ext cx="12192002" cy="6857999"/>
          </a:xfrm>
          <a:prstGeom prst="rect">
            <a:avLst/>
          </a:prstGeom>
        </p:spPr>
      </p:pic>
      <p:sp>
        <p:nvSpPr>
          <p:cNvPr id="14" name="TextBox 13">
            <a:extLst>
              <a:ext uri="{FF2B5EF4-FFF2-40B4-BE49-F238E27FC236}">
                <a16:creationId xmlns:a16="http://schemas.microsoft.com/office/drawing/2014/main" id="{F8F2BA90-2F41-4792-B44E-87442EF55334}"/>
              </a:ext>
            </a:extLst>
          </p:cNvPr>
          <p:cNvSpPr txBox="1"/>
          <p:nvPr/>
        </p:nvSpPr>
        <p:spPr>
          <a:xfrm>
            <a:off x="523783" y="122730"/>
            <a:ext cx="2610035" cy="707886"/>
          </a:xfrm>
          <a:prstGeom prst="rect">
            <a:avLst/>
          </a:prstGeom>
          <a:noFill/>
        </p:spPr>
        <p:txBody>
          <a:bodyPr wrap="square" rtlCol="0">
            <a:spAutoFit/>
          </a:bodyPr>
          <a:lstStyle/>
          <a:p>
            <a:r>
              <a:rPr lang="en-IN" sz="4000" b="1" dirty="0">
                <a:solidFill>
                  <a:schemeClr val="bg1"/>
                </a:solidFill>
                <a:latin typeface="Times New Roman" panose="02020603050405020304" pitchFamily="18" charset="0"/>
                <a:cs typeface="Times New Roman" panose="02020603050405020304" pitchFamily="18" charset="0"/>
              </a:rPr>
              <a:t>SLIDE  2</a:t>
            </a:r>
          </a:p>
        </p:txBody>
      </p:sp>
      <p:sp>
        <p:nvSpPr>
          <p:cNvPr id="15" name="TextBox 14">
            <a:extLst>
              <a:ext uri="{FF2B5EF4-FFF2-40B4-BE49-F238E27FC236}">
                <a16:creationId xmlns:a16="http://schemas.microsoft.com/office/drawing/2014/main" id="{8F7FB979-2C0B-4346-9656-4D853F72929F}"/>
              </a:ext>
            </a:extLst>
          </p:cNvPr>
          <p:cNvSpPr txBox="1"/>
          <p:nvPr/>
        </p:nvSpPr>
        <p:spPr>
          <a:xfrm>
            <a:off x="3915053" y="994628"/>
            <a:ext cx="4234648" cy="830997"/>
          </a:xfrm>
          <a:prstGeom prst="rect">
            <a:avLst/>
          </a:prstGeom>
          <a:noFill/>
        </p:spPr>
        <p:txBody>
          <a:bodyPr wrap="square" rtlCol="0">
            <a:spAutoFit/>
          </a:bodyPr>
          <a:lstStyle/>
          <a:p>
            <a:r>
              <a:rPr lang="en-IN" sz="4800" b="1" dirty="0">
                <a:latin typeface="Times New Roman" panose="02020603050405020304" pitchFamily="18" charset="0"/>
                <a:cs typeface="Times New Roman" panose="02020603050405020304" pitchFamily="18" charset="0"/>
              </a:rPr>
              <a:t>ABSTRACT </a:t>
            </a:r>
          </a:p>
        </p:txBody>
      </p:sp>
      <p:sp>
        <p:nvSpPr>
          <p:cNvPr id="5" name="TextBox 4">
            <a:extLst>
              <a:ext uri="{FF2B5EF4-FFF2-40B4-BE49-F238E27FC236}">
                <a16:creationId xmlns:a16="http://schemas.microsoft.com/office/drawing/2014/main" id="{1719E3E6-9022-442D-9111-B8FC01F88A07}"/>
              </a:ext>
            </a:extLst>
          </p:cNvPr>
          <p:cNvSpPr txBox="1"/>
          <p:nvPr/>
        </p:nvSpPr>
        <p:spPr>
          <a:xfrm>
            <a:off x="1828800" y="2320191"/>
            <a:ext cx="9197266" cy="3970318"/>
          </a:xfrm>
          <a:prstGeom prst="rect">
            <a:avLst/>
          </a:prstGeom>
          <a:noFill/>
        </p:spPr>
        <p:txBody>
          <a:bodyPr wrap="square" rtlCol="0">
            <a:spAutoFit/>
          </a:bodyPr>
          <a:lstStyle/>
          <a:p>
            <a:r>
              <a:rPr lang="en-US" sz="1800" dirty="0">
                <a:effectLst/>
                <a:latin typeface="Times New Roman" panose="02020603050405020304" pitchFamily="18" charset="0"/>
                <a:ea typeface="Calibri" panose="020F0502020204030204" pitchFamily="34" charset="0"/>
              </a:rPr>
              <a:t>Fitness is one of the most important part in every individual’s life. But in today’s pandemic situation, where everybody is at home and leaving house is quite risky. For this, there should be some exercise done to keep us fit &amp; fine. Just by walking/running and burning calories is not enough. One should be considerate about various other aspects while exercising. Some basic exercises need to be practiced to keep us in-shape. Moreover, certain motion exercises such as Push-ups and Pull-ups need to be done properly or else it might lead to serious injuries. This isn’t achieved normally without any aid. For the same, this smart band will aid in overall exercise development. “BE FIT SMART BAND”. This is a new, innovative, accurate and user-friendly smart band which allows user to do his/her exercise properly and also to keep it’s track record daily. This band makes the user to do Push-up and Pull-up neatly and also measures his/her BPM i.e. Pulse rate. The BE FIT SMART BAND maintains precision and quality output. This band is a perfect exercise partner for every individual. Basic innovation giving advanced fitness aid for future.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Fitness bands are the leading consumer products because most consumers use wearable devices to record their exercise and health statistics and progress.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5600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A1FBB-50F0-4DD6-A756-D7AD1741E57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049DA2A-52A6-4238-8655-030947D1F4EB}"/>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792315AE-BF33-4CFA-A98C-378F138318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
            <a:ext cx="12192002" cy="6857999"/>
          </a:xfrm>
          <a:prstGeom prst="rect">
            <a:avLst/>
          </a:prstGeom>
        </p:spPr>
      </p:pic>
      <p:sp>
        <p:nvSpPr>
          <p:cNvPr id="7" name="TextBox 6">
            <a:extLst>
              <a:ext uri="{FF2B5EF4-FFF2-40B4-BE49-F238E27FC236}">
                <a16:creationId xmlns:a16="http://schemas.microsoft.com/office/drawing/2014/main" id="{BCE51880-4E01-4D0A-B2CD-C220958F60A2}"/>
              </a:ext>
            </a:extLst>
          </p:cNvPr>
          <p:cNvSpPr txBox="1"/>
          <p:nvPr/>
        </p:nvSpPr>
        <p:spPr>
          <a:xfrm>
            <a:off x="517124" y="230188"/>
            <a:ext cx="6094520" cy="646331"/>
          </a:xfrm>
          <a:prstGeom prst="rect">
            <a:avLst/>
          </a:prstGeom>
          <a:noFill/>
        </p:spPr>
        <p:txBody>
          <a:bodyPr wrap="square">
            <a:spAutoFit/>
          </a:bodyPr>
          <a:lstStyle/>
          <a:p>
            <a:r>
              <a:rPr lang="en-IN" sz="3600" b="1" dirty="0">
                <a:solidFill>
                  <a:schemeClr val="bg1"/>
                </a:solidFill>
                <a:latin typeface="Times New Roman" panose="02020603050405020304" pitchFamily="18" charset="0"/>
                <a:cs typeface="Times New Roman" panose="02020603050405020304" pitchFamily="18" charset="0"/>
              </a:rPr>
              <a:t>SLIDE  3</a:t>
            </a:r>
          </a:p>
        </p:txBody>
      </p:sp>
      <p:sp>
        <p:nvSpPr>
          <p:cNvPr id="5" name="TextBox 4">
            <a:extLst>
              <a:ext uri="{FF2B5EF4-FFF2-40B4-BE49-F238E27FC236}">
                <a16:creationId xmlns:a16="http://schemas.microsoft.com/office/drawing/2014/main" id="{3E6059BE-262F-4E2B-ADD6-7BEE2A40C7FD}"/>
              </a:ext>
            </a:extLst>
          </p:cNvPr>
          <p:cNvSpPr txBox="1"/>
          <p:nvPr/>
        </p:nvSpPr>
        <p:spPr>
          <a:xfrm>
            <a:off x="1131163" y="2226523"/>
            <a:ext cx="9735105" cy="4266352"/>
          </a:xfrm>
          <a:prstGeom prst="rect">
            <a:avLst/>
          </a:prstGeom>
          <a:noFill/>
        </p:spPr>
        <p:txBody>
          <a:bodyPr wrap="square" rtlCol="0">
            <a:spAutoFit/>
          </a:bodyPr>
          <a:lstStyle/>
          <a:p>
            <a:endParaRPr lang="en-IN" dirty="0"/>
          </a:p>
        </p:txBody>
      </p:sp>
      <p:sp>
        <p:nvSpPr>
          <p:cNvPr id="35" name="Google Shape;2664;p42">
            <a:extLst>
              <a:ext uri="{FF2B5EF4-FFF2-40B4-BE49-F238E27FC236}">
                <a16:creationId xmlns:a16="http://schemas.microsoft.com/office/drawing/2014/main" id="{60C588E8-E680-4E89-9EDD-2406435B2B0F}"/>
              </a:ext>
            </a:extLst>
          </p:cNvPr>
          <p:cNvSpPr txBox="1">
            <a:spLocks/>
          </p:cNvSpPr>
          <p:nvPr/>
        </p:nvSpPr>
        <p:spPr>
          <a:xfrm>
            <a:off x="2615362" y="1106706"/>
            <a:ext cx="7287900" cy="62700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IN"/>
              <a:t>Technical Implementation</a:t>
            </a:r>
          </a:p>
        </p:txBody>
      </p:sp>
      <p:sp>
        <p:nvSpPr>
          <p:cNvPr id="36" name="Google Shape;2665;p42">
            <a:extLst>
              <a:ext uri="{FF2B5EF4-FFF2-40B4-BE49-F238E27FC236}">
                <a16:creationId xmlns:a16="http://schemas.microsoft.com/office/drawing/2014/main" id="{27143546-70E7-4991-89CA-FA0327727276}"/>
              </a:ext>
            </a:extLst>
          </p:cNvPr>
          <p:cNvSpPr/>
          <p:nvPr/>
        </p:nvSpPr>
        <p:spPr>
          <a:xfrm>
            <a:off x="2040626" y="2414231"/>
            <a:ext cx="927612" cy="794656"/>
          </a:xfrm>
          <a:custGeom>
            <a:avLst/>
            <a:gdLst/>
            <a:ahLst/>
            <a:cxnLst/>
            <a:rect l="l" t="t" r="r" b="b"/>
            <a:pathLst>
              <a:path w="47303" h="40523" extrusionOk="0">
                <a:moveTo>
                  <a:pt x="26954" y="1"/>
                </a:moveTo>
                <a:cubicBezTo>
                  <a:pt x="21976" y="1"/>
                  <a:pt x="16898" y="1851"/>
                  <a:pt x="12764" y="5984"/>
                </a:cubicBezTo>
                <a:cubicBezTo>
                  <a:pt x="0" y="18749"/>
                  <a:pt x="9010" y="40523"/>
                  <a:pt x="27030" y="40523"/>
                </a:cubicBezTo>
                <a:lnTo>
                  <a:pt x="47302" y="40523"/>
                </a:lnTo>
                <a:lnTo>
                  <a:pt x="47302" y="20250"/>
                </a:lnTo>
                <a:cubicBezTo>
                  <a:pt x="47302" y="8066"/>
                  <a:pt x="37348" y="1"/>
                  <a:pt x="26954" y="1"/>
                </a:cubicBezTo>
                <a:close/>
              </a:path>
            </a:pathLst>
          </a:custGeom>
          <a:solidFill>
            <a:srgbClr val="2B3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666;p42">
            <a:extLst>
              <a:ext uri="{FF2B5EF4-FFF2-40B4-BE49-F238E27FC236}">
                <a16:creationId xmlns:a16="http://schemas.microsoft.com/office/drawing/2014/main" id="{C3B6B461-BBE7-45EE-9870-4990E3A4F21B}"/>
              </a:ext>
            </a:extLst>
          </p:cNvPr>
          <p:cNvSpPr/>
          <p:nvPr/>
        </p:nvSpPr>
        <p:spPr>
          <a:xfrm>
            <a:off x="5254165" y="2406781"/>
            <a:ext cx="927612" cy="794656"/>
          </a:xfrm>
          <a:custGeom>
            <a:avLst/>
            <a:gdLst/>
            <a:ahLst/>
            <a:cxnLst/>
            <a:rect l="l" t="t" r="r" b="b"/>
            <a:pathLst>
              <a:path w="47303" h="40523" extrusionOk="0">
                <a:moveTo>
                  <a:pt x="26954" y="1"/>
                </a:moveTo>
                <a:cubicBezTo>
                  <a:pt x="21976" y="1"/>
                  <a:pt x="16898" y="1851"/>
                  <a:pt x="12764" y="5984"/>
                </a:cubicBezTo>
                <a:cubicBezTo>
                  <a:pt x="0" y="18749"/>
                  <a:pt x="9010" y="40523"/>
                  <a:pt x="27030" y="40523"/>
                </a:cubicBezTo>
                <a:lnTo>
                  <a:pt x="47302" y="40523"/>
                </a:lnTo>
                <a:lnTo>
                  <a:pt x="47302" y="20250"/>
                </a:lnTo>
                <a:cubicBezTo>
                  <a:pt x="47302" y="8066"/>
                  <a:pt x="37348" y="1"/>
                  <a:pt x="26954" y="1"/>
                </a:cubicBezTo>
                <a:close/>
              </a:path>
            </a:pathLst>
          </a:custGeom>
          <a:solidFill>
            <a:srgbClr val="2B3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667;p42">
            <a:extLst>
              <a:ext uri="{FF2B5EF4-FFF2-40B4-BE49-F238E27FC236}">
                <a16:creationId xmlns:a16="http://schemas.microsoft.com/office/drawing/2014/main" id="{D9AC6B3D-F807-4647-8C8D-1D816A0C0624}"/>
              </a:ext>
            </a:extLst>
          </p:cNvPr>
          <p:cNvSpPr/>
          <p:nvPr/>
        </p:nvSpPr>
        <p:spPr>
          <a:xfrm>
            <a:off x="8113720" y="2414231"/>
            <a:ext cx="927612" cy="794656"/>
          </a:xfrm>
          <a:custGeom>
            <a:avLst/>
            <a:gdLst/>
            <a:ahLst/>
            <a:cxnLst/>
            <a:rect l="l" t="t" r="r" b="b"/>
            <a:pathLst>
              <a:path w="47303" h="40523" extrusionOk="0">
                <a:moveTo>
                  <a:pt x="26954" y="1"/>
                </a:moveTo>
                <a:cubicBezTo>
                  <a:pt x="21976" y="1"/>
                  <a:pt x="16898" y="1851"/>
                  <a:pt x="12764" y="5984"/>
                </a:cubicBezTo>
                <a:cubicBezTo>
                  <a:pt x="0" y="18749"/>
                  <a:pt x="9010" y="40523"/>
                  <a:pt x="27030" y="40523"/>
                </a:cubicBezTo>
                <a:lnTo>
                  <a:pt x="47302" y="40523"/>
                </a:lnTo>
                <a:lnTo>
                  <a:pt x="47302" y="20250"/>
                </a:lnTo>
                <a:cubicBezTo>
                  <a:pt x="47302" y="8066"/>
                  <a:pt x="37348" y="1"/>
                  <a:pt x="26954" y="1"/>
                </a:cubicBezTo>
                <a:close/>
              </a:path>
            </a:pathLst>
          </a:custGeom>
          <a:solidFill>
            <a:srgbClr val="2B3C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668;p42">
            <a:extLst>
              <a:ext uri="{FF2B5EF4-FFF2-40B4-BE49-F238E27FC236}">
                <a16:creationId xmlns:a16="http://schemas.microsoft.com/office/drawing/2014/main" id="{155DB9D2-EE01-4AE9-B6A6-63D42E1256C7}"/>
              </a:ext>
            </a:extLst>
          </p:cNvPr>
          <p:cNvSpPr txBox="1"/>
          <p:nvPr/>
        </p:nvSpPr>
        <p:spPr>
          <a:xfrm>
            <a:off x="2137282" y="3259506"/>
            <a:ext cx="1926000" cy="52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rgbClr val="132356"/>
                </a:solidFill>
                <a:latin typeface="Montserrat Black"/>
                <a:ea typeface="Montserrat Black"/>
                <a:cs typeface="Montserrat Black"/>
                <a:sym typeface="Montserrat Black"/>
              </a:rPr>
              <a:t>Input</a:t>
            </a:r>
            <a:endParaRPr sz="2000">
              <a:solidFill>
                <a:srgbClr val="132356"/>
              </a:solidFill>
              <a:latin typeface="Montserrat Black"/>
              <a:ea typeface="Montserrat Black"/>
              <a:cs typeface="Montserrat Black"/>
              <a:sym typeface="Montserrat Black"/>
            </a:endParaRPr>
          </a:p>
        </p:txBody>
      </p:sp>
      <p:sp>
        <p:nvSpPr>
          <p:cNvPr id="40" name="Google Shape;2669;p42">
            <a:extLst>
              <a:ext uri="{FF2B5EF4-FFF2-40B4-BE49-F238E27FC236}">
                <a16:creationId xmlns:a16="http://schemas.microsoft.com/office/drawing/2014/main" id="{169B1065-DD5A-46DA-91B1-7F7156004B73}"/>
              </a:ext>
            </a:extLst>
          </p:cNvPr>
          <p:cNvSpPr txBox="1"/>
          <p:nvPr/>
        </p:nvSpPr>
        <p:spPr>
          <a:xfrm>
            <a:off x="2331682" y="2543106"/>
            <a:ext cx="720000" cy="52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rgbClr val="EBBE31"/>
                </a:solidFill>
                <a:latin typeface="Montserrat Black"/>
                <a:ea typeface="Montserrat Black"/>
                <a:cs typeface="Montserrat Black"/>
                <a:sym typeface="Montserrat Black"/>
              </a:rPr>
              <a:t>01</a:t>
            </a:r>
            <a:endParaRPr sz="2000">
              <a:solidFill>
                <a:srgbClr val="EBBE31"/>
              </a:solidFill>
              <a:latin typeface="Montserrat Black"/>
              <a:ea typeface="Montserrat Black"/>
              <a:cs typeface="Montserrat Black"/>
              <a:sym typeface="Montserrat Black"/>
            </a:endParaRPr>
          </a:p>
        </p:txBody>
      </p:sp>
      <p:sp>
        <p:nvSpPr>
          <p:cNvPr id="41" name="Google Shape;2670;p42">
            <a:extLst>
              <a:ext uri="{FF2B5EF4-FFF2-40B4-BE49-F238E27FC236}">
                <a16:creationId xmlns:a16="http://schemas.microsoft.com/office/drawing/2014/main" id="{73CB76C6-9200-46A9-B465-8E1444ADE53A}"/>
              </a:ext>
            </a:extLst>
          </p:cNvPr>
          <p:cNvSpPr txBox="1"/>
          <p:nvPr/>
        </p:nvSpPr>
        <p:spPr>
          <a:xfrm>
            <a:off x="8242232" y="3259506"/>
            <a:ext cx="1926000" cy="52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rgbClr val="132356"/>
                </a:solidFill>
                <a:latin typeface="Montserrat Black"/>
                <a:ea typeface="Montserrat Black"/>
                <a:cs typeface="Montserrat Black"/>
                <a:sym typeface="Montserrat Black"/>
              </a:rPr>
              <a:t>Output</a:t>
            </a:r>
            <a:endParaRPr sz="2000">
              <a:solidFill>
                <a:srgbClr val="132356"/>
              </a:solidFill>
              <a:latin typeface="Montserrat Black"/>
              <a:ea typeface="Montserrat Black"/>
              <a:cs typeface="Montserrat Black"/>
              <a:sym typeface="Montserrat Black"/>
            </a:endParaRPr>
          </a:p>
        </p:txBody>
      </p:sp>
      <p:sp>
        <p:nvSpPr>
          <p:cNvPr id="42" name="Google Shape;2671;p42">
            <a:extLst>
              <a:ext uri="{FF2B5EF4-FFF2-40B4-BE49-F238E27FC236}">
                <a16:creationId xmlns:a16="http://schemas.microsoft.com/office/drawing/2014/main" id="{2E638B2E-E011-4AC6-B511-FEC0E2C5243F}"/>
              </a:ext>
            </a:extLst>
          </p:cNvPr>
          <p:cNvSpPr txBox="1"/>
          <p:nvPr/>
        </p:nvSpPr>
        <p:spPr>
          <a:xfrm>
            <a:off x="8384257" y="2543106"/>
            <a:ext cx="720000" cy="52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a:solidFill>
                  <a:srgbClr val="EBBE31"/>
                </a:solidFill>
                <a:latin typeface="Montserrat Black"/>
                <a:ea typeface="Montserrat Black"/>
                <a:cs typeface="Montserrat Black"/>
                <a:sym typeface="Montserrat Black"/>
              </a:rPr>
              <a:t>03</a:t>
            </a:r>
            <a:endParaRPr sz="2000" dirty="0">
              <a:solidFill>
                <a:srgbClr val="EBBE31"/>
              </a:solidFill>
              <a:latin typeface="Montserrat Black"/>
              <a:ea typeface="Montserrat Black"/>
              <a:cs typeface="Montserrat Black"/>
              <a:sym typeface="Montserrat Black"/>
            </a:endParaRPr>
          </a:p>
        </p:txBody>
      </p:sp>
      <p:sp>
        <p:nvSpPr>
          <p:cNvPr id="43" name="Google Shape;2672;p42">
            <a:extLst>
              <a:ext uri="{FF2B5EF4-FFF2-40B4-BE49-F238E27FC236}">
                <a16:creationId xmlns:a16="http://schemas.microsoft.com/office/drawing/2014/main" id="{91C300CE-5BAC-4E8A-B89E-FAD44E1D2B30}"/>
              </a:ext>
            </a:extLst>
          </p:cNvPr>
          <p:cNvSpPr txBox="1"/>
          <p:nvPr/>
        </p:nvSpPr>
        <p:spPr>
          <a:xfrm>
            <a:off x="4939153" y="3259506"/>
            <a:ext cx="1926000" cy="52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rgbClr val="132356"/>
                </a:solidFill>
                <a:latin typeface="Montserrat Black"/>
                <a:ea typeface="Montserrat Black"/>
                <a:cs typeface="Montserrat Black"/>
                <a:sym typeface="Montserrat Black"/>
              </a:rPr>
              <a:t>Processing</a:t>
            </a:r>
            <a:endParaRPr sz="2000">
              <a:solidFill>
                <a:srgbClr val="132356"/>
              </a:solidFill>
              <a:latin typeface="Montserrat Black"/>
              <a:ea typeface="Montserrat Black"/>
              <a:cs typeface="Montserrat Black"/>
              <a:sym typeface="Montserrat Black"/>
            </a:endParaRPr>
          </a:p>
        </p:txBody>
      </p:sp>
      <p:sp>
        <p:nvSpPr>
          <p:cNvPr id="44" name="Google Shape;2673;p42">
            <a:extLst>
              <a:ext uri="{FF2B5EF4-FFF2-40B4-BE49-F238E27FC236}">
                <a16:creationId xmlns:a16="http://schemas.microsoft.com/office/drawing/2014/main" id="{F4D5B380-A282-49C6-ADF7-D46A7AFC7C87}"/>
              </a:ext>
            </a:extLst>
          </p:cNvPr>
          <p:cNvSpPr txBox="1"/>
          <p:nvPr/>
        </p:nvSpPr>
        <p:spPr>
          <a:xfrm>
            <a:off x="4901180" y="3731531"/>
            <a:ext cx="2377800" cy="1101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rgbClr val="132356"/>
              </a:buClr>
              <a:buSzPts val="1600"/>
              <a:buFont typeface="Montserrat Medium"/>
              <a:buChar char="●"/>
            </a:pPr>
            <a:r>
              <a:rPr lang="en" sz="1600" dirty="0">
                <a:solidFill>
                  <a:srgbClr val="132356"/>
                </a:solidFill>
                <a:latin typeface="Montserrat Medium"/>
                <a:ea typeface="Montserrat Medium"/>
                <a:cs typeface="Montserrat Medium"/>
                <a:sym typeface="Montserrat Medium"/>
              </a:rPr>
              <a:t>Arduino UNO</a:t>
            </a:r>
            <a:endParaRPr sz="1600" dirty="0">
              <a:solidFill>
                <a:srgbClr val="132356"/>
              </a:solidFill>
              <a:latin typeface="Montserrat Medium"/>
              <a:ea typeface="Montserrat Medium"/>
              <a:cs typeface="Montserrat Medium"/>
              <a:sym typeface="Montserrat Medium"/>
            </a:endParaRPr>
          </a:p>
          <a:p>
            <a:pPr marL="457200" lvl="0" indent="-330200" algn="l" rtl="0">
              <a:spcBef>
                <a:spcPts val="0"/>
              </a:spcBef>
              <a:spcAft>
                <a:spcPts val="0"/>
              </a:spcAft>
              <a:buClr>
                <a:srgbClr val="132356"/>
              </a:buClr>
              <a:buSzPts val="1600"/>
              <a:buFont typeface="Montserrat Medium"/>
              <a:buChar char="●"/>
            </a:pPr>
            <a:r>
              <a:rPr lang="en" sz="1600" dirty="0">
                <a:solidFill>
                  <a:srgbClr val="132356"/>
                </a:solidFill>
                <a:latin typeface="Montserrat Medium"/>
                <a:ea typeface="Montserrat Medium"/>
                <a:cs typeface="Montserrat Medium"/>
                <a:sym typeface="Montserrat Medium"/>
              </a:rPr>
              <a:t>Timer module</a:t>
            </a:r>
            <a:endParaRPr sz="1600" dirty="0">
              <a:solidFill>
                <a:srgbClr val="132356"/>
              </a:solidFill>
              <a:latin typeface="Montserrat Medium"/>
              <a:ea typeface="Montserrat Medium"/>
              <a:cs typeface="Montserrat Medium"/>
              <a:sym typeface="Montserrat Medium"/>
            </a:endParaRPr>
          </a:p>
          <a:p>
            <a:pPr marL="457200" lvl="0" indent="-330200" algn="l" rtl="0">
              <a:spcBef>
                <a:spcPts val="0"/>
              </a:spcBef>
              <a:spcAft>
                <a:spcPts val="0"/>
              </a:spcAft>
              <a:buClr>
                <a:srgbClr val="132356"/>
              </a:buClr>
              <a:buSzPts val="1600"/>
              <a:buFont typeface="Montserrat Medium"/>
              <a:buChar char="●"/>
            </a:pPr>
            <a:r>
              <a:rPr lang="en" sz="1600" dirty="0">
                <a:solidFill>
                  <a:srgbClr val="132356"/>
                </a:solidFill>
                <a:latin typeface="Montserrat Medium"/>
                <a:ea typeface="Montserrat Medium"/>
                <a:cs typeface="Montserrat Medium"/>
                <a:sym typeface="Montserrat Medium"/>
              </a:rPr>
              <a:t>Wifi Module</a:t>
            </a:r>
            <a:endParaRPr sz="1600" dirty="0">
              <a:solidFill>
                <a:srgbClr val="132356"/>
              </a:solidFill>
              <a:latin typeface="Montserrat Medium"/>
              <a:ea typeface="Montserrat Medium"/>
              <a:cs typeface="Montserrat Medium"/>
              <a:sym typeface="Montserrat Medium"/>
            </a:endParaRPr>
          </a:p>
          <a:p>
            <a:pPr marL="457200" lvl="0" indent="-330200" algn="l" rtl="0">
              <a:spcBef>
                <a:spcPts val="0"/>
              </a:spcBef>
              <a:spcAft>
                <a:spcPts val="0"/>
              </a:spcAft>
              <a:buClr>
                <a:srgbClr val="132356"/>
              </a:buClr>
              <a:buSzPts val="1600"/>
              <a:buFont typeface="Montserrat Medium"/>
              <a:buChar char="●"/>
            </a:pPr>
            <a:r>
              <a:rPr lang="en" sz="1600" dirty="0">
                <a:solidFill>
                  <a:srgbClr val="132356"/>
                </a:solidFill>
                <a:latin typeface="Montserrat Medium"/>
                <a:ea typeface="Montserrat Medium"/>
                <a:cs typeface="Montserrat Medium"/>
                <a:sym typeface="Montserrat Medium"/>
              </a:rPr>
              <a:t>SPDT switch</a:t>
            </a:r>
            <a:endParaRPr sz="1600" dirty="0">
              <a:solidFill>
                <a:srgbClr val="132356"/>
              </a:solidFill>
              <a:latin typeface="Montserrat Medium"/>
              <a:ea typeface="Montserrat Medium"/>
              <a:cs typeface="Montserrat Medium"/>
              <a:sym typeface="Montserrat Medium"/>
            </a:endParaRPr>
          </a:p>
        </p:txBody>
      </p:sp>
      <p:sp>
        <p:nvSpPr>
          <p:cNvPr id="45" name="Google Shape;2674;p42">
            <a:extLst>
              <a:ext uri="{FF2B5EF4-FFF2-40B4-BE49-F238E27FC236}">
                <a16:creationId xmlns:a16="http://schemas.microsoft.com/office/drawing/2014/main" id="{F00AC13F-B7D6-4379-9392-6A0CF2B8259E}"/>
              </a:ext>
            </a:extLst>
          </p:cNvPr>
          <p:cNvSpPr txBox="1"/>
          <p:nvPr/>
        </p:nvSpPr>
        <p:spPr>
          <a:xfrm>
            <a:off x="5542153" y="2543106"/>
            <a:ext cx="720000" cy="52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rgbClr val="EBBE31"/>
                </a:solidFill>
                <a:latin typeface="Montserrat Black"/>
                <a:ea typeface="Montserrat Black"/>
                <a:cs typeface="Montserrat Black"/>
                <a:sym typeface="Montserrat Black"/>
              </a:rPr>
              <a:t>02</a:t>
            </a:r>
            <a:endParaRPr sz="2000">
              <a:solidFill>
                <a:srgbClr val="EBBE31"/>
              </a:solidFill>
              <a:latin typeface="Montserrat Black"/>
              <a:ea typeface="Montserrat Black"/>
              <a:cs typeface="Montserrat Black"/>
              <a:sym typeface="Montserrat Black"/>
            </a:endParaRPr>
          </a:p>
        </p:txBody>
      </p:sp>
      <p:sp>
        <p:nvSpPr>
          <p:cNvPr id="46" name="Google Shape;2675;p42">
            <a:extLst>
              <a:ext uri="{FF2B5EF4-FFF2-40B4-BE49-F238E27FC236}">
                <a16:creationId xmlns:a16="http://schemas.microsoft.com/office/drawing/2014/main" id="{FF780338-929D-4AE1-8E7E-E89A93EE8D52}"/>
              </a:ext>
            </a:extLst>
          </p:cNvPr>
          <p:cNvSpPr txBox="1"/>
          <p:nvPr/>
        </p:nvSpPr>
        <p:spPr>
          <a:xfrm>
            <a:off x="1911382" y="3832131"/>
            <a:ext cx="2377800" cy="8652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rgbClr val="132356"/>
              </a:buClr>
              <a:buSzPts val="1600"/>
              <a:buFont typeface="Montserrat Medium"/>
              <a:buChar char="●"/>
            </a:pPr>
            <a:r>
              <a:rPr lang="en" sz="1600">
                <a:solidFill>
                  <a:srgbClr val="132356"/>
                </a:solidFill>
                <a:latin typeface="Montserrat Medium"/>
                <a:ea typeface="Montserrat Medium"/>
                <a:cs typeface="Montserrat Medium"/>
                <a:sym typeface="Montserrat Medium"/>
              </a:rPr>
              <a:t>Ultrasonic Sensor</a:t>
            </a:r>
            <a:endParaRPr sz="1600">
              <a:solidFill>
                <a:srgbClr val="132356"/>
              </a:solidFill>
              <a:latin typeface="Montserrat Medium"/>
              <a:ea typeface="Montserrat Medium"/>
              <a:cs typeface="Montserrat Medium"/>
              <a:sym typeface="Montserrat Medium"/>
            </a:endParaRPr>
          </a:p>
          <a:p>
            <a:pPr marL="457200" lvl="0" indent="-330200" algn="l" rtl="0">
              <a:spcBef>
                <a:spcPts val="0"/>
              </a:spcBef>
              <a:spcAft>
                <a:spcPts val="0"/>
              </a:spcAft>
              <a:buClr>
                <a:srgbClr val="132356"/>
              </a:buClr>
              <a:buSzPts val="1600"/>
              <a:buFont typeface="Montserrat Medium"/>
              <a:buChar char="●"/>
            </a:pPr>
            <a:r>
              <a:rPr lang="en" sz="1600">
                <a:solidFill>
                  <a:srgbClr val="132356"/>
                </a:solidFill>
                <a:latin typeface="Montserrat Medium"/>
                <a:ea typeface="Montserrat Medium"/>
                <a:cs typeface="Montserrat Medium"/>
                <a:sym typeface="Montserrat Medium"/>
              </a:rPr>
              <a:t>Pulse Sensor</a:t>
            </a:r>
            <a:endParaRPr sz="1600">
              <a:solidFill>
                <a:srgbClr val="132356"/>
              </a:solidFill>
              <a:latin typeface="Montserrat Medium"/>
              <a:ea typeface="Montserrat Medium"/>
              <a:cs typeface="Montserrat Medium"/>
              <a:sym typeface="Montserrat Medium"/>
            </a:endParaRPr>
          </a:p>
        </p:txBody>
      </p:sp>
      <p:sp>
        <p:nvSpPr>
          <p:cNvPr id="47" name="Google Shape;2676;p42">
            <a:extLst>
              <a:ext uri="{FF2B5EF4-FFF2-40B4-BE49-F238E27FC236}">
                <a16:creationId xmlns:a16="http://schemas.microsoft.com/office/drawing/2014/main" id="{B47CD926-00C0-45A0-878E-6867B12795CB}"/>
              </a:ext>
            </a:extLst>
          </p:cNvPr>
          <p:cNvSpPr txBox="1"/>
          <p:nvPr/>
        </p:nvSpPr>
        <p:spPr>
          <a:xfrm>
            <a:off x="8062505" y="3731531"/>
            <a:ext cx="2377800" cy="11016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rgbClr val="132356"/>
              </a:buClr>
              <a:buSzPts val="1600"/>
              <a:buFont typeface="Montserrat Medium"/>
              <a:buChar char="●"/>
            </a:pPr>
            <a:r>
              <a:rPr lang="en" sz="1600">
                <a:solidFill>
                  <a:srgbClr val="132356"/>
                </a:solidFill>
                <a:latin typeface="Montserrat Medium"/>
                <a:ea typeface="Montserrat Medium"/>
                <a:cs typeface="Montserrat Medium"/>
                <a:sym typeface="Montserrat Medium"/>
              </a:rPr>
              <a:t>1602 LCD Display</a:t>
            </a:r>
            <a:endParaRPr sz="1600">
              <a:solidFill>
                <a:srgbClr val="132356"/>
              </a:solidFill>
              <a:latin typeface="Montserrat Medium"/>
              <a:ea typeface="Montserrat Medium"/>
              <a:cs typeface="Montserrat Medium"/>
              <a:sym typeface="Montserrat Medium"/>
            </a:endParaRPr>
          </a:p>
          <a:p>
            <a:pPr marL="457200" lvl="0" indent="-330200" algn="l" rtl="0">
              <a:spcBef>
                <a:spcPts val="0"/>
              </a:spcBef>
              <a:spcAft>
                <a:spcPts val="0"/>
              </a:spcAft>
              <a:buClr>
                <a:srgbClr val="132356"/>
              </a:buClr>
              <a:buSzPts val="1600"/>
              <a:buFont typeface="Montserrat Medium"/>
              <a:buChar char="●"/>
            </a:pPr>
            <a:r>
              <a:rPr lang="en" sz="1600">
                <a:solidFill>
                  <a:srgbClr val="132356"/>
                </a:solidFill>
                <a:latin typeface="Montserrat Medium"/>
                <a:ea typeface="Montserrat Medium"/>
                <a:cs typeface="Montserrat Medium"/>
                <a:sym typeface="Montserrat Medium"/>
              </a:rPr>
              <a:t>Buzzer</a:t>
            </a:r>
            <a:endParaRPr sz="1600">
              <a:solidFill>
                <a:srgbClr val="132356"/>
              </a:solidFill>
              <a:latin typeface="Montserrat Medium"/>
              <a:ea typeface="Montserrat Medium"/>
              <a:cs typeface="Montserrat Medium"/>
              <a:sym typeface="Montserrat Medium"/>
            </a:endParaRPr>
          </a:p>
        </p:txBody>
      </p:sp>
    </p:spTree>
    <p:extLst>
      <p:ext uri="{BB962C8B-B14F-4D97-AF65-F5344CB8AC3E}">
        <p14:creationId xmlns:p14="http://schemas.microsoft.com/office/powerpoint/2010/main" val="3008305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D8585-C319-416A-93E1-72A4299F2313}"/>
              </a:ext>
            </a:extLst>
          </p:cNvPr>
          <p:cNvSpPr>
            <a:spLocks noGrp="1"/>
          </p:cNvSpPr>
          <p:nvPr>
            <p:ph type="title"/>
          </p:nvPr>
        </p:nvSpPr>
        <p:spPr/>
        <p:txBody>
          <a:bodyPr/>
          <a:lstStyle/>
          <a:p>
            <a:endParaRPr lang="en-IN"/>
          </a:p>
        </p:txBody>
      </p:sp>
      <p:pic>
        <p:nvPicPr>
          <p:cNvPr id="4" name="Picture 3">
            <a:extLst>
              <a:ext uri="{FF2B5EF4-FFF2-40B4-BE49-F238E27FC236}">
                <a16:creationId xmlns:a16="http://schemas.microsoft.com/office/drawing/2014/main" id="{7148D7E8-CF3B-4E0E-AD89-B90A334973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0" y="1"/>
            <a:ext cx="12192002" cy="6857999"/>
          </a:xfrm>
          <a:prstGeom prst="rect">
            <a:avLst/>
          </a:prstGeom>
        </p:spPr>
      </p:pic>
      <p:sp>
        <p:nvSpPr>
          <p:cNvPr id="7" name="TextBox 6">
            <a:extLst>
              <a:ext uri="{FF2B5EF4-FFF2-40B4-BE49-F238E27FC236}">
                <a16:creationId xmlns:a16="http://schemas.microsoft.com/office/drawing/2014/main" id="{6F67CB3E-8A08-41D6-B1A9-7FDCE72D1075}"/>
              </a:ext>
            </a:extLst>
          </p:cNvPr>
          <p:cNvSpPr txBox="1"/>
          <p:nvPr/>
        </p:nvSpPr>
        <p:spPr>
          <a:xfrm>
            <a:off x="437226" y="125274"/>
            <a:ext cx="3282518" cy="646331"/>
          </a:xfrm>
          <a:prstGeom prst="rect">
            <a:avLst/>
          </a:prstGeom>
          <a:noFill/>
        </p:spPr>
        <p:txBody>
          <a:bodyPr wrap="square">
            <a:spAutoFit/>
          </a:bodyPr>
          <a:lstStyle/>
          <a:p>
            <a:r>
              <a:rPr lang="en-IN" sz="3600" b="1" dirty="0">
                <a:solidFill>
                  <a:schemeClr val="bg1"/>
                </a:solidFill>
                <a:latin typeface="Times New Roman" panose="02020603050405020304" pitchFamily="18" charset="0"/>
                <a:cs typeface="Times New Roman" panose="02020603050405020304" pitchFamily="18" charset="0"/>
              </a:rPr>
              <a:t>SLIDE  4</a:t>
            </a:r>
          </a:p>
        </p:txBody>
      </p:sp>
      <p:sp>
        <p:nvSpPr>
          <p:cNvPr id="8" name="TextBox 7">
            <a:extLst>
              <a:ext uri="{FF2B5EF4-FFF2-40B4-BE49-F238E27FC236}">
                <a16:creationId xmlns:a16="http://schemas.microsoft.com/office/drawing/2014/main" id="{B5C6F4D3-A7BB-4C89-A219-661F198EFCA7}"/>
              </a:ext>
            </a:extLst>
          </p:cNvPr>
          <p:cNvSpPr txBox="1"/>
          <p:nvPr/>
        </p:nvSpPr>
        <p:spPr>
          <a:xfrm>
            <a:off x="4696287" y="988715"/>
            <a:ext cx="3506679"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NOVELTY</a:t>
            </a:r>
            <a:r>
              <a:rPr lang="en-IN" dirty="0"/>
              <a:t> </a:t>
            </a:r>
          </a:p>
        </p:txBody>
      </p:sp>
      <p:sp>
        <p:nvSpPr>
          <p:cNvPr id="5" name="TextBox 4">
            <a:extLst>
              <a:ext uri="{FF2B5EF4-FFF2-40B4-BE49-F238E27FC236}">
                <a16:creationId xmlns:a16="http://schemas.microsoft.com/office/drawing/2014/main" id="{6ED2573E-8BCE-43FF-8B44-686392484C84}"/>
              </a:ext>
            </a:extLst>
          </p:cNvPr>
          <p:cNvSpPr txBox="1"/>
          <p:nvPr/>
        </p:nvSpPr>
        <p:spPr>
          <a:xfrm>
            <a:off x="1597981" y="1930539"/>
            <a:ext cx="9755819" cy="3416320"/>
          </a:xfrm>
          <a:prstGeom prst="rect">
            <a:avLst/>
          </a:prstGeom>
          <a:noFill/>
        </p:spPr>
        <p:txBody>
          <a:bodyPr wrap="square" rtlCol="0">
            <a:spAutoFit/>
          </a:bodyPr>
          <a:lstStyle/>
          <a:p>
            <a:pPr marL="0" lvl="0" indent="0" algn="l" rtl="0">
              <a:lnSpc>
                <a:spcPct val="100000"/>
              </a:lnSpc>
              <a:spcBef>
                <a:spcPts val="0"/>
              </a:spcBef>
              <a:spcAft>
                <a:spcPts val="0"/>
              </a:spcAft>
              <a:buNone/>
            </a:pPr>
            <a:r>
              <a:rPr lang="en-US" dirty="0"/>
              <a:t>Be Fit Smart Band makes the user to select type of exercise he wants to perform and count of no.’s he wants to perform that exercise. This band uses an ultrasonic sensor. This ultrasonic sensor senses the distance between the body and ground/bar and gives the count of exercise. There’s also a Pulse sensor which monitors the BPM of the user. After the completion of an exercise, there is a buzzer which blows, indicating the user that the exercise is completed.</a:t>
            </a:r>
          </a:p>
          <a:p>
            <a:pPr marL="0" lvl="0" indent="0" algn="l" rtl="0">
              <a:lnSpc>
                <a:spcPct val="100000"/>
              </a:lnSpc>
              <a:spcBef>
                <a:spcPts val="0"/>
              </a:spcBef>
              <a:spcAft>
                <a:spcPts val="0"/>
              </a:spcAft>
              <a:buNone/>
            </a:pPr>
            <a:r>
              <a:rPr lang="en-US" dirty="0"/>
              <a:t>This band also helps to keep a track record of every day's exercise and this data is stored in the users smartphone or PC.</a:t>
            </a:r>
          </a:p>
          <a:p>
            <a:pPr marL="0" lvl="0" indent="0" algn="l" rtl="0">
              <a:lnSpc>
                <a:spcPct val="100000"/>
              </a:lnSpc>
              <a:spcBef>
                <a:spcPts val="0"/>
              </a:spcBef>
              <a:spcAft>
                <a:spcPts val="0"/>
              </a:spcAft>
              <a:buNone/>
            </a:pPr>
            <a:endParaRPr lang="en-US" dirty="0"/>
          </a:p>
          <a:p>
            <a:pPr marL="0" lvl="0" indent="0" algn="l" rtl="0">
              <a:lnSpc>
                <a:spcPct val="100000"/>
              </a:lnSpc>
              <a:spcBef>
                <a:spcPts val="0"/>
              </a:spcBef>
              <a:spcAft>
                <a:spcPts val="0"/>
              </a:spcAft>
              <a:buNone/>
            </a:pPr>
            <a:r>
              <a:rPr lang="en-US" dirty="0"/>
              <a:t>The BE FIT SMART BAND maintains precision and quality output and it is user friendly. This makes any individual to use it easily.</a:t>
            </a:r>
          </a:p>
          <a:p>
            <a:pPr marL="0" lvl="0" indent="0" algn="l" rtl="0">
              <a:lnSpc>
                <a:spcPct val="100000"/>
              </a:lnSpc>
              <a:spcBef>
                <a:spcPts val="0"/>
              </a:spcBef>
              <a:spcAft>
                <a:spcPts val="0"/>
              </a:spcAft>
              <a:buNone/>
            </a:pPr>
            <a:r>
              <a:rPr lang="en-US" dirty="0"/>
              <a:t>This band is a perfect fitness partner for every individual.</a:t>
            </a:r>
          </a:p>
          <a:p>
            <a:endParaRPr lang="en-IN" dirty="0"/>
          </a:p>
        </p:txBody>
      </p:sp>
      <p:pic>
        <p:nvPicPr>
          <p:cNvPr id="9" name="Google Shape;2582;p38">
            <a:extLst>
              <a:ext uri="{FF2B5EF4-FFF2-40B4-BE49-F238E27FC236}">
                <a16:creationId xmlns:a16="http://schemas.microsoft.com/office/drawing/2014/main" id="{7EC1D633-3367-459F-B507-B9E4B7A424DD}"/>
              </a:ext>
            </a:extLst>
          </p:cNvPr>
          <p:cNvPicPr preferRelativeResize="0"/>
          <p:nvPr/>
        </p:nvPicPr>
        <p:blipFill>
          <a:blip r:embed="rId3">
            <a:alphaModFix/>
          </a:blip>
          <a:stretch>
            <a:fillRect/>
          </a:stretch>
        </p:blipFill>
        <p:spPr>
          <a:xfrm>
            <a:off x="9737855" y="4778633"/>
            <a:ext cx="2454145" cy="1966556"/>
          </a:xfrm>
          <a:prstGeom prst="rect">
            <a:avLst/>
          </a:prstGeom>
          <a:noFill/>
          <a:ln>
            <a:noFill/>
          </a:ln>
        </p:spPr>
      </p:pic>
    </p:spTree>
    <p:extLst>
      <p:ext uri="{BB962C8B-B14F-4D97-AF65-F5344CB8AC3E}">
        <p14:creationId xmlns:p14="http://schemas.microsoft.com/office/powerpoint/2010/main" val="2878824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2220B-E895-4866-BBED-EEE234BCCC7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45F9203-E635-4615-922F-2E13FD4D5587}"/>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D262CFA4-C7DB-4830-9134-38BEB2B048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38326"/>
            <a:ext cx="12192002" cy="6857999"/>
          </a:xfrm>
          <a:prstGeom prst="rect">
            <a:avLst/>
          </a:prstGeom>
        </p:spPr>
      </p:pic>
      <p:sp>
        <p:nvSpPr>
          <p:cNvPr id="5" name="TextBox 4">
            <a:extLst>
              <a:ext uri="{FF2B5EF4-FFF2-40B4-BE49-F238E27FC236}">
                <a16:creationId xmlns:a16="http://schemas.microsoft.com/office/drawing/2014/main" id="{E302F7EC-38CB-44E5-A007-B60C1C4BD18F}"/>
              </a:ext>
            </a:extLst>
          </p:cNvPr>
          <p:cNvSpPr txBox="1"/>
          <p:nvPr/>
        </p:nvSpPr>
        <p:spPr>
          <a:xfrm>
            <a:off x="1444101" y="883108"/>
            <a:ext cx="9715130" cy="1200329"/>
          </a:xfrm>
          <a:prstGeom prst="rect">
            <a:avLst/>
          </a:prstGeom>
          <a:noFill/>
        </p:spPr>
        <p:txBody>
          <a:bodyPr wrap="square" rtlCol="0">
            <a:spAutoFit/>
          </a:bodyPr>
          <a:lstStyle/>
          <a:p>
            <a:pPr algn="ctr"/>
            <a:r>
              <a:rPr lang="en-IN" sz="3600" b="1" dirty="0">
                <a:latin typeface="Times New Roman" panose="02020603050405020304" pitchFamily="18" charset="0"/>
                <a:cs typeface="Times New Roman" panose="02020603050405020304" pitchFamily="18" charset="0"/>
              </a:rPr>
              <a:t>HARDWARE / SOFTWARE IMPLEMENTATION </a:t>
            </a:r>
          </a:p>
        </p:txBody>
      </p:sp>
      <p:sp>
        <p:nvSpPr>
          <p:cNvPr id="7" name="TextBox 6">
            <a:extLst>
              <a:ext uri="{FF2B5EF4-FFF2-40B4-BE49-F238E27FC236}">
                <a16:creationId xmlns:a16="http://schemas.microsoft.com/office/drawing/2014/main" id="{E459827E-67EA-40D1-BB28-4A63AE98FEB5}"/>
              </a:ext>
            </a:extLst>
          </p:cNvPr>
          <p:cNvSpPr txBox="1"/>
          <p:nvPr/>
        </p:nvSpPr>
        <p:spPr>
          <a:xfrm>
            <a:off x="614778" y="311705"/>
            <a:ext cx="6094520" cy="584775"/>
          </a:xfrm>
          <a:prstGeom prst="rect">
            <a:avLst/>
          </a:prstGeom>
          <a:noFill/>
        </p:spPr>
        <p:txBody>
          <a:bodyPr wrap="square">
            <a:spAutoFit/>
          </a:bodyPr>
          <a:lstStyle/>
          <a:p>
            <a:r>
              <a:rPr lang="en-IN" sz="3200" b="1" dirty="0">
                <a:solidFill>
                  <a:schemeClr val="bg1"/>
                </a:solidFill>
                <a:latin typeface="Times New Roman" panose="02020603050405020304" pitchFamily="18" charset="0"/>
                <a:cs typeface="Times New Roman" panose="02020603050405020304" pitchFamily="18" charset="0"/>
              </a:rPr>
              <a:t>SLIDE  5</a:t>
            </a:r>
          </a:p>
        </p:txBody>
      </p:sp>
      <p:sp>
        <p:nvSpPr>
          <p:cNvPr id="6" name="TextBox 5">
            <a:extLst>
              <a:ext uri="{FF2B5EF4-FFF2-40B4-BE49-F238E27FC236}">
                <a16:creationId xmlns:a16="http://schemas.microsoft.com/office/drawing/2014/main" id="{BB923555-7BD5-4751-BD11-C9CD3AC7B89C}"/>
              </a:ext>
            </a:extLst>
          </p:cNvPr>
          <p:cNvSpPr txBox="1"/>
          <p:nvPr/>
        </p:nvSpPr>
        <p:spPr>
          <a:xfrm>
            <a:off x="248575" y="1926026"/>
            <a:ext cx="10910656" cy="4893647"/>
          </a:xfrm>
          <a:prstGeom prst="rect">
            <a:avLst/>
          </a:prstGeom>
          <a:noFill/>
        </p:spPr>
        <p:txBody>
          <a:bodyPr wrap="square" rtlCol="0">
            <a:spAutoFit/>
          </a:bodyPr>
          <a:lstStyle/>
          <a:p>
            <a:r>
              <a:rPr lang="en-US" altLang="en-US" sz="1400" dirty="0">
                <a:latin typeface="Times New Roman" panose="02020603050405020304" pitchFamily="18" charset="0"/>
                <a:cs typeface="Times New Roman" panose="02020603050405020304" pitchFamily="18" charset="0"/>
              </a:rPr>
              <a:t>Hardware tools:</a:t>
            </a:r>
          </a:p>
          <a:p>
            <a:pPr marL="457200" indent="-457200" algn="just">
              <a:buFont typeface="+mj-lt"/>
              <a:buAutoNum type="arabicPeriod"/>
            </a:pPr>
            <a:r>
              <a:rPr lang="en-US" altLang="en-US" sz="1400" dirty="0">
                <a:latin typeface="Times New Roman" panose="02020603050405020304" pitchFamily="18" charset="0"/>
                <a:cs typeface="Times New Roman" panose="02020603050405020304" pitchFamily="18" charset="0"/>
              </a:rPr>
              <a:t>AT Mega 328P Arduino Uno:- </a:t>
            </a:r>
            <a:r>
              <a:rPr lang="en-US" sz="1400" dirty="0">
                <a:latin typeface="Times New Roman" panose="02020603050405020304" pitchFamily="18" charset="0"/>
                <a:cs typeface="Times New Roman" panose="02020603050405020304" pitchFamily="18" charset="0"/>
              </a:rPr>
              <a:t>High Performance, Low Power AVR 8-Bit Microcontroller, Advanced RISC Architecture.</a:t>
            </a:r>
            <a:endParaRPr lang="en-US" altLang="en-US" sz="1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1400" dirty="0">
                <a:latin typeface="Times New Roman" panose="02020603050405020304" pitchFamily="18" charset="0"/>
                <a:cs typeface="Times New Roman" panose="02020603050405020304" pitchFamily="18" charset="0"/>
              </a:rPr>
              <a:t>HC-SR04 Ultrasonic sensor:-</a:t>
            </a:r>
            <a:r>
              <a:rPr lang="en-US" sz="1400" dirty="0">
                <a:latin typeface="Times New Roman" panose="02020603050405020304" pitchFamily="18" charset="0"/>
                <a:cs typeface="Times New Roman" panose="02020603050405020304" pitchFamily="18" charset="0"/>
              </a:rPr>
              <a:t>Ultrasonic ranging module HC-SR04 provides 2cm- 400cm non-contact measurement function, the ranging accuracy can reach to 3mm.</a:t>
            </a:r>
            <a:endParaRPr lang="en-US" altLang="en-US" sz="1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1400" dirty="0">
                <a:latin typeface="Times New Roman" panose="02020603050405020304" pitchFamily="18" charset="0"/>
                <a:cs typeface="Times New Roman" panose="02020603050405020304" pitchFamily="18" charset="0"/>
              </a:rPr>
              <a:t>16x2 LCD with i2c module:-</a:t>
            </a:r>
            <a:r>
              <a:rPr lang="en-US" sz="1400" dirty="0">
                <a:latin typeface="Times New Roman" panose="02020603050405020304" pitchFamily="18" charset="0"/>
                <a:cs typeface="Times New Roman" panose="02020603050405020304" pitchFamily="18" charset="0"/>
              </a:rPr>
              <a:t>Compatible with Arduino Board or other controller board with I2C bus. • Display Type: Negative white on Blue backlight, I2C Address:0x38-0x3F.</a:t>
            </a:r>
            <a:endParaRPr lang="en-US" altLang="en-US" sz="1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1400" dirty="0">
                <a:latin typeface="Times New Roman" panose="02020603050405020304" pitchFamily="18" charset="0"/>
                <a:cs typeface="Times New Roman" panose="02020603050405020304" pitchFamily="18" charset="0"/>
              </a:rPr>
              <a:t>ESP 8266 Wi-Fi module:- </a:t>
            </a:r>
            <a:r>
              <a:rPr lang="en-US" sz="1400" dirty="0">
                <a:latin typeface="Times New Roman" panose="02020603050405020304" pitchFamily="18" charset="0"/>
                <a:cs typeface="Times New Roman" panose="02020603050405020304" pitchFamily="18" charset="0"/>
              </a:rPr>
              <a:t>Low cost, compact and powerful Wi-Fi Module.</a:t>
            </a:r>
            <a:endParaRPr lang="en-US" altLang="en-US" sz="1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1400" dirty="0">
                <a:latin typeface="Times New Roman" panose="02020603050405020304" pitchFamily="18" charset="0"/>
                <a:cs typeface="Times New Roman" panose="02020603050405020304" pitchFamily="18" charset="0"/>
              </a:rPr>
              <a:t>Pulse sensor:- </a:t>
            </a:r>
            <a:r>
              <a:rPr lang="en-US" sz="1400" dirty="0">
                <a:latin typeface="Times New Roman" panose="02020603050405020304" pitchFamily="18" charset="0"/>
                <a:cs typeface="Times New Roman" panose="02020603050405020304" pitchFamily="18" charset="0"/>
              </a:rPr>
              <a:t>Biometric Pulse Rate or Heart Rate detecting sensor. It is purely intended for hobby projects and should not be used for health critical applications.</a:t>
            </a:r>
            <a:endParaRPr lang="en-US" altLang="en-US" sz="1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1400" dirty="0">
                <a:latin typeface="Times New Roman" panose="02020603050405020304" pitchFamily="18" charset="0"/>
                <a:cs typeface="Times New Roman" panose="02020603050405020304" pitchFamily="18" charset="0"/>
              </a:rPr>
              <a:t>DS 3231 Timer module:-</a:t>
            </a:r>
            <a:r>
              <a:rPr lang="en-US" sz="1400" dirty="0">
                <a:latin typeface="Times New Roman" panose="02020603050405020304" pitchFamily="18" charset="0"/>
                <a:cs typeface="Times New Roman" panose="02020603050405020304" pitchFamily="18" charset="0"/>
              </a:rPr>
              <a:t>Highly Accurate RTC Completely Manages All Timekeeping Functions • Real-Time Clock Counts Seconds, Minutes, Hours, Date of the Month, Month, Day of the Week, and Year, with Leap-Year Compensation.</a:t>
            </a:r>
            <a:endParaRPr lang="en-US" altLang="en-US" sz="1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1400" dirty="0">
                <a:latin typeface="Times New Roman" panose="02020603050405020304" pitchFamily="18" charset="0"/>
                <a:cs typeface="Times New Roman" panose="02020603050405020304" pitchFamily="18" charset="0"/>
              </a:rPr>
              <a:t>SPDT switch:- </a:t>
            </a:r>
            <a:r>
              <a:rPr lang="en-US" sz="1400" dirty="0">
                <a:latin typeface="Times New Roman" panose="02020603050405020304" pitchFamily="18" charset="0"/>
                <a:cs typeface="Times New Roman" panose="02020603050405020304" pitchFamily="18" charset="0"/>
              </a:rPr>
              <a:t>Mechanical Life: 30,000 make-and-break cycles.. </a:t>
            </a:r>
            <a:endParaRPr lang="en-US" altLang="en-US" sz="1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1400" dirty="0">
                <a:latin typeface="Times New Roman" panose="02020603050405020304" pitchFamily="18" charset="0"/>
                <a:cs typeface="Times New Roman" panose="02020603050405020304" pitchFamily="18" charset="0"/>
              </a:rPr>
              <a:t>Jumper wires:-</a:t>
            </a:r>
            <a:r>
              <a:rPr lang="en-US" sz="1400" dirty="0">
                <a:latin typeface="Times New Roman" panose="02020603050405020304" pitchFamily="18" charset="0"/>
                <a:cs typeface="Times New Roman" panose="02020603050405020304" pitchFamily="18" charset="0"/>
              </a:rPr>
              <a:t>Rainbow </a:t>
            </a:r>
            <a:r>
              <a:rPr lang="en-US" sz="1400" dirty="0" err="1">
                <a:latin typeface="Times New Roman" panose="02020603050405020304" pitchFamily="18" charset="0"/>
                <a:cs typeface="Times New Roman" panose="02020603050405020304" pitchFamily="18" charset="0"/>
              </a:rPr>
              <a:t>coloured</a:t>
            </a:r>
            <a:r>
              <a:rPr lang="en-US" sz="1400" dirty="0">
                <a:latin typeface="Times New Roman" panose="02020603050405020304" pitchFamily="18" charset="0"/>
                <a:cs typeface="Times New Roman" panose="02020603050405020304" pitchFamily="18" charset="0"/>
              </a:rPr>
              <a:t> ribbon cable provides the 10 standard electrical </a:t>
            </a:r>
            <a:r>
              <a:rPr lang="en-US" sz="1400" dirty="0" err="1">
                <a:latin typeface="Times New Roman" panose="02020603050405020304" pitchFamily="18" charset="0"/>
                <a:cs typeface="Times New Roman" panose="02020603050405020304" pitchFamily="18" charset="0"/>
              </a:rPr>
              <a:t>colours</a:t>
            </a:r>
            <a:r>
              <a:rPr lang="en-US" sz="1400" dirty="0">
                <a:latin typeface="Times New Roman" panose="02020603050405020304" pitchFamily="18" charset="0"/>
                <a:cs typeface="Times New Roman" panose="02020603050405020304" pitchFamily="18" charset="0"/>
              </a:rPr>
              <a:t> to color-coded your connections. • 28AWG PVC insulated ribbon cable can be unzipped in groups to organize signals or as individual wires.</a:t>
            </a:r>
            <a:endParaRPr lang="en-US" altLang="en-US" sz="1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1400" dirty="0">
                <a:latin typeface="Times New Roman" panose="02020603050405020304" pitchFamily="18" charset="0"/>
                <a:cs typeface="Times New Roman" panose="02020603050405020304" pitchFamily="18" charset="0"/>
              </a:rPr>
              <a:t>1 kΩ </a:t>
            </a:r>
            <a:r>
              <a:rPr lang="en-IN" altLang="en-US" sz="1400" dirty="0">
                <a:latin typeface="Times New Roman" panose="02020603050405020304" pitchFamily="18" charset="0"/>
                <a:cs typeface="Times New Roman" panose="02020603050405020304" pitchFamily="18" charset="0"/>
              </a:rPr>
              <a:t>resistor :- </a:t>
            </a:r>
            <a:r>
              <a:rPr lang="en-US" sz="1400" dirty="0">
                <a:latin typeface="Times New Roman" panose="02020603050405020304" pitchFamily="18" charset="0"/>
                <a:cs typeface="Times New Roman" panose="02020603050405020304" pitchFamily="18" charset="0"/>
              </a:rPr>
              <a:t>1k Resistor </a:t>
            </a:r>
            <a:r>
              <a:rPr lang="en-US" sz="1400" dirty="0" err="1">
                <a:latin typeface="Times New Roman" panose="02020603050405020304" pitchFamily="18" charset="0"/>
                <a:cs typeface="Times New Roman" panose="02020603050405020304" pitchFamily="18" charset="0"/>
              </a:rPr>
              <a:t>colour</a:t>
            </a:r>
            <a:r>
              <a:rPr lang="en-US" sz="1400" dirty="0">
                <a:latin typeface="Times New Roman" panose="02020603050405020304" pitchFamily="18" charset="0"/>
                <a:cs typeface="Times New Roman" panose="02020603050405020304" pitchFamily="18" charset="0"/>
              </a:rPr>
              <a:t> code is: - Brown, Black, Red, Gold.</a:t>
            </a:r>
            <a:endParaRPr lang="en-US" altLang="en-US" sz="14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IN" altLang="en-US" sz="1400" dirty="0">
                <a:latin typeface="Times New Roman" panose="02020603050405020304" pitchFamily="18" charset="0"/>
                <a:cs typeface="Times New Roman" panose="02020603050405020304" pitchFamily="18" charset="0"/>
              </a:rPr>
              <a:t>Active buzzer:-</a:t>
            </a:r>
            <a:r>
              <a:rPr lang="en-IN" sz="1400" dirty="0">
                <a:latin typeface="Times New Roman" panose="02020603050405020304" pitchFamily="18" charset="0"/>
                <a:cs typeface="Times New Roman" panose="02020603050405020304" pitchFamily="18" charset="0"/>
              </a:rPr>
              <a:t>Operating Voltage: 4-8V DC Sound Type: Continuous Beep .</a:t>
            </a:r>
            <a:endParaRPr lang="en-IN" altLang="en-US" sz="1400" dirty="0">
              <a:latin typeface="Times New Roman" panose="02020603050405020304" pitchFamily="18" charset="0"/>
              <a:cs typeface="Times New Roman" panose="02020603050405020304" pitchFamily="18" charset="0"/>
            </a:endParaRPr>
          </a:p>
          <a:p>
            <a:pPr algn="just"/>
            <a:endParaRPr lang="en-IN" altLang="en-US" sz="1400" dirty="0">
              <a:latin typeface="Times New Roman" panose="02020603050405020304" pitchFamily="18" charset="0"/>
              <a:cs typeface="Times New Roman" panose="02020603050405020304" pitchFamily="18" charset="0"/>
            </a:endParaRPr>
          </a:p>
          <a:p>
            <a:pPr algn="just"/>
            <a:r>
              <a:rPr lang="en-IN" altLang="en-US" sz="1400" dirty="0">
                <a:latin typeface="Times New Roman" panose="02020603050405020304" pitchFamily="18" charset="0"/>
                <a:cs typeface="Times New Roman" panose="02020603050405020304" pitchFamily="18" charset="0"/>
              </a:rPr>
              <a:t>Software tools:</a:t>
            </a:r>
          </a:p>
          <a:p>
            <a:pPr marL="342900" indent="-342900" algn="just">
              <a:buFont typeface="+mj-lt"/>
              <a:buAutoNum type="arabicPeriod"/>
            </a:pPr>
            <a:r>
              <a:rPr lang="en-IN" altLang="en-US" sz="1400" dirty="0">
                <a:latin typeface="Times New Roman" panose="02020603050405020304" pitchFamily="18" charset="0"/>
                <a:cs typeface="Times New Roman" panose="02020603050405020304" pitchFamily="18" charset="0"/>
              </a:rPr>
              <a:t>Arduino IDE:- Arduino IDE is used to perform the code required for the execution of sensors required for Be Fit Smart Band. It is used to write codes for Arduino Microcontroller. It includes libraries for various sensors and components. It uses C language which is easy to write and understand.</a:t>
            </a:r>
            <a:endParaRPr lang="en-IN" altLang="en-US" sz="1400" dirty="0"/>
          </a:p>
          <a:p>
            <a:endParaRPr lang="en-IN" dirty="0"/>
          </a:p>
        </p:txBody>
      </p:sp>
    </p:spTree>
    <p:extLst>
      <p:ext uri="{BB962C8B-B14F-4D97-AF65-F5344CB8AC3E}">
        <p14:creationId xmlns:p14="http://schemas.microsoft.com/office/powerpoint/2010/main" val="374577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A1FBB-50F0-4DD6-A756-D7AD1741E57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049DA2A-52A6-4238-8655-030947D1F4EB}"/>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792315AE-BF33-4CFA-A98C-378F138318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
            <a:ext cx="12192002" cy="6857999"/>
          </a:xfrm>
          <a:prstGeom prst="rect">
            <a:avLst/>
          </a:prstGeom>
        </p:spPr>
      </p:pic>
      <p:sp>
        <p:nvSpPr>
          <p:cNvPr id="7" name="TextBox 6">
            <a:extLst>
              <a:ext uri="{FF2B5EF4-FFF2-40B4-BE49-F238E27FC236}">
                <a16:creationId xmlns:a16="http://schemas.microsoft.com/office/drawing/2014/main" id="{BCE51880-4E01-4D0A-B2CD-C220958F60A2}"/>
              </a:ext>
            </a:extLst>
          </p:cNvPr>
          <p:cNvSpPr txBox="1"/>
          <p:nvPr/>
        </p:nvSpPr>
        <p:spPr>
          <a:xfrm>
            <a:off x="517124" y="230188"/>
            <a:ext cx="6094520" cy="646331"/>
          </a:xfrm>
          <a:prstGeom prst="rect">
            <a:avLst/>
          </a:prstGeom>
          <a:noFill/>
        </p:spPr>
        <p:txBody>
          <a:bodyPr wrap="square">
            <a:spAutoFit/>
          </a:bodyPr>
          <a:lstStyle/>
          <a:p>
            <a:r>
              <a:rPr lang="en-IN" sz="3600" b="1" dirty="0">
                <a:solidFill>
                  <a:schemeClr val="bg1"/>
                </a:solidFill>
                <a:latin typeface="Times New Roman" panose="02020603050405020304" pitchFamily="18" charset="0"/>
                <a:cs typeface="Times New Roman" panose="02020603050405020304" pitchFamily="18" charset="0"/>
              </a:rPr>
              <a:t>SLIDE  6</a:t>
            </a:r>
          </a:p>
        </p:txBody>
      </p:sp>
      <p:sp>
        <p:nvSpPr>
          <p:cNvPr id="8" name="TextBox 7">
            <a:extLst>
              <a:ext uri="{FF2B5EF4-FFF2-40B4-BE49-F238E27FC236}">
                <a16:creationId xmlns:a16="http://schemas.microsoft.com/office/drawing/2014/main" id="{C8951881-1D60-49A5-8A64-FBF0355C218C}"/>
              </a:ext>
            </a:extLst>
          </p:cNvPr>
          <p:cNvSpPr txBox="1"/>
          <p:nvPr/>
        </p:nvSpPr>
        <p:spPr>
          <a:xfrm>
            <a:off x="3743416" y="1106706"/>
            <a:ext cx="4705165" cy="769441"/>
          </a:xfrm>
          <a:prstGeom prst="rect">
            <a:avLst/>
          </a:prstGeom>
          <a:noFill/>
        </p:spPr>
        <p:txBody>
          <a:bodyPr wrap="square" rtlCol="0">
            <a:spAutoFit/>
          </a:bodyPr>
          <a:lstStyle/>
          <a:p>
            <a:pPr algn="ctr"/>
            <a:r>
              <a:rPr lang="en-IN" sz="4400" b="1" dirty="0">
                <a:latin typeface="Times New Roman" panose="02020603050405020304" pitchFamily="18" charset="0"/>
                <a:cs typeface="Times New Roman" panose="02020603050405020304" pitchFamily="18" charset="0"/>
              </a:rPr>
              <a:t>EXECUTION</a:t>
            </a:r>
          </a:p>
        </p:txBody>
      </p:sp>
      <p:sp>
        <p:nvSpPr>
          <p:cNvPr id="5" name="TextBox 4">
            <a:extLst>
              <a:ext uri="{FF2B5EF4-FFF2-40B4-BE49-F238E27FC236}">
                <a16:creationId xmlns:a16="http://schemas.microsoft.com/office/drawing/2014/main" id="{B4CA25FA-D6C0-430D-8B3F-1134A88E9B12}"/>
              </a:ext>
            </a:extLst>
          </p:cNvPr>
          <p:cNvSpPr txBox="1"/>
          <p:nvPr/>
        </p:nvSpPr>
        <p:spPr>
          <a:xfrm>
            <a:off x="736847" y="1825625"/>
            <a:ext cx="11221374" cy="3139321"/>
          </a:xfrm>
          <a:prstGeom prst="rect">
            <a:avLst/>
          </a:prstGeom>
          <a:noFill/>
        </p:spPr>
        <p:txBody>
          <a:bodyPr wrap="square" rtlCol="0">
            <a:spAutoFit/>
          </a:bodyPr>
          <a:lstStyle/>
          <a:p>
            <a:pPr algn="just"/>
            <a:r>
              <a:rPr lang="en-US" dirty="0"/>
              <a:t>In this device, an Ultrasonic sensor is placed at the chest with the help of a normal belt and is connected with our Smart band. The user must first set the type of exercise he/she wants to perform and then set the no. of counts of that exercise. Then the user can start exercise. The ultrasonic sensor which is used initializes the exercise being done properly or not. The ultrasonic sensor senses and gives the count when exercise is carried out. There is also a pulse sensor connected to this band which will display the person’s BPM (Beats Per Minute). The type of exercise, its count and the BPM is displayed on the LCD screen. Once the set exercise is completed, a buzzer blows indicating that the exercise is completed. After every count, there will be minimum 20 sec of time for next count being carried out. If a person halts for more than 20 sec, there will be buzzer ringing for reminding the person to complete his/her exercise quickly. There is also a Wi-Fi module connected to this band for keeping a track record of </a:t>
            </a:r>
            <a:r>
              <a:rPr lang="en-US" dirty="0" err="1"/>
              <a:t>everyday’s</a:t>
            </a:r>
            <a:r>
              <a:rPr lang="en-US" dirty="0"/>
              <a:t> workout. This record will be saved and displayed on smartphone or PC.</a:t>
            </a:r>
          </a:p>
          <a:p>
            <a:endParaRPr lang="en-IN" dirty="0"/>
          </a:p>
        </p:txBody>
      </p:sp>
    </p:spTree>
    <p:extLst>
      <p:ext uri="{BB962C8B-B14F-4D97-AF65-F5344CB8AC3E}">
        <p14:creationId xmlns:p14="http://schemas.microsoft.com/office/powerpoint/2010/main" val="1002125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32191-0FB7-4EA7-BE68-852AF2184E30}"/>
              </a:ext>
            </a:extLst>
          </p:cNvPr>
          <p:cNvSpPr>
            <a:spLocks noGrp="1"/>
          </p:cNvSpPr>
          <p:nvPr>
            <p:ph type="title"/>
          </p:nvPr>
        </p:nvSpPr>
        <p:spPr/>
        <p:txBody>
          <a:bodyPr/>
          <a:lstStyle/>
          <a:p>
            <a:endParaRPr lang="en-IN"/>
          </a:p>
        </p:txBody>
      </p:sp>
      <p:pic>
        <p:nvPicPr>
          <p:cNvPr id="4" name="Picture 3">
            <a:extLst>
              <a:ext uri="{FF2B5EF4-FFF2-40B4-BE49-F238E27FC236}">
                <a16:creationId xmlns:a16="http://schemas.microsoft.com/office/drawing/2014/main" id="{293BD1D4-7E2D-4E8A-B4DD-DD75C0D936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 y="1"/>
            <a:ext cx="12192002" cy="6857999"/>
          </a:xfrm>
          <a:prstGeom prst="rect">
            <a:avLst/>
          </a:prstGeom>
        </p:spPr>
      </p:pic>
      <p:sp>
        <p:nvSpPr>
          <p:cNvPr id="5" name="TextBox 4">
            <a:extLst>
              <a:ext uri="{FF2B5EF4-FFF2-40B4-BE49-F238E27FC236}">
                <a16:creationId xmlns:a16="http://schemas.microsoft.com/office/drawing/2014/main" id="{6DEEC449-C851-4B76-B087-43C8E71A11B9}"/>
              </a:ext>
            </a:extLst>
          </p:cNvPr>
          <p:cNvSpPr txBox="1"/>
          <p:nvPr/>
        </p:nvSpPr>
        <p:spPr>
          <a:xfrm>
            <a:off x="2703250" y="921247"/>
            <a:ext cx="6414116" cy="769441"/>
          </a:xfrm>
          <a:prstGeom prst="rect">
            <a:avLst/>
          </a:prstGeom>
          <a:noFill/>
        </p:spPr>
        <p:txBody>
          <a:bodyPr wrap="square" rtlCol="0">
            <a:spAutoFit/>
          </a:bodyPr>
          <a:lstStyle/>
          <a:p>
            <a:pPr algn="ctr"/>
            <a:r>
              <a:rPr lang="en-IN" sz="4400" b="1" dirty="0">
                <a:latin typeface="Times New Roman" panose="02020603050405020304" pitchFamily="18" charset="0"/>
                <a:cs typeface="Times New Roman" panose="02020603050405020304" pitchFamily="18" charset="0"/>
              </a:rPr>
              <a:t>BUSINESS SCOPE </a:t>
            </a:r>
          </a:p>
        </p:txBody>
      </p:sp>
      <p:sp>
        <p:nvSpPr>
          <p:cNvPr id="7" name="TextBox 6">
            <a:extLst>
              <a:ext uri="{FF2B5EF4-FFF2-40B4-BE49-F238E27FC236}">
                <a16:creationId xmlns:a16="http://schemas.microsoft.com/office/drawing/2014/main" id="{3AE8DF02-9E99-4F5F-94F4-A3531FAF3A9A}"/>
              </a:ext>
            </a:extLst>
          </p:cNvPr>
          <p:cNvSpPr txBox="1"/>
          <p:nvPr/>
        </p:nvSpPr>
        <p:spPr>
          <a:xfrm>
            <a:off x="534880" y="230188"/>
            <a:ext cx="6094520" cy="584775"/>
          </a:xfrm>
          <a:prstGeom prst="rect">
            <a:avLst/>
          </a:prstGeom>
          <a:noFill/>
        </p:spPr>
        <p:txBody>
          <a:bodyPr wrap="square">
            <a:spAutoFit/>
          </a:bodyPr>
          <a:lstStyle/>
          <a:p>
            <a:r>
              <a:rPr lang="en-IN" sz="3200" b="1" dirty="0">
                <a:solidFill>
                  <a:schemeClr val="bg1"/>
                </a:solidFill>
                <a:latin typeface="Times New Roman" panose="02020603050405020304" pitchFamily="18" charset="0"/>
                <a:cs typeface="Times New Roman" panose="02020603050405020304" pitchFamily="18" charset="0"/>
              </a:rPr>
              <a:t>SLIDE  7</a:t>
            </a:r>
          </a:p>
        </p:txBody>
      </p:sp>
      <p:graphicFrame>
        <p:nvGraphicFramePr>
          <p:cNvPr id="26" name="Diagram 25">
            <a:extLst>
              <a:ext uri="{FF2B5EF4-FFF2-40B4-BE49-F238E27FC236}">
                <a16:creationId xmlns:a16="http://schemas.microsoft.com/office/drawing/2014/main" id="{5AF1C3A5-5174-49B1-AD9D-0BF08013195F}"/>
              </a:ext>
            </a:extLst>
          </p:cNvPr>
          <p:cNvGraphicFramePr/>
          <p:nvPr>
            <p:extLst>
              <p:ext uri="{D42A27DB-BD31-4B8C-83A1-F6EECF244321}">
                <p14:modId xmlns:p14="http://schemas.microsoft.com/office/powerpoint/2010/main" val="398791638"/>
              </p:ext>
            </p:extLst>
          </p:nvPr>
        </p:nvGraphicFramePr>
        <p:xfrm>
          <a:off x="2130393" y="1577321"/>
          <a:ext cx="7643922" cy="48501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90019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A1FBB-50F0-4DD6-A756-D7AD1741E57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049DA2A-52A6-4238-8655-030947D1F4EB}"/>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792315AE-BF33-4CFA-A98C-378F138318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 y="1"/>
            <a:ext cx="12192002" cy="6857999"/>
          </a:xfrm>
          <a:prstGeom prst="rect">
            <a:avLst/>
          </a:prstGeom>
        </p:spPr>
      </p:pic>
      <p:sp>
        <p:nvSpPr>
          <p:cNvPr id="7" name="TextBox 6">
            <a:extLst>
              <a:ext uri="{FF2B5EF4-FFF2-40B4-BE49-F238E27FC236}">
                <a16:creationId xmlns:a16="http://schemas.microsoft.com/office/drawing/2014/main" id="{BCE51880-4E01-4D0A-B2CD-C220958F60A2}"/>
              </a:ext>
            </a:extLst>
          </p:cNvPr>
          <p:cNvSpPr txBox="1"/>
          <p:nvPr/>
        </p:nvSpPr>
        <p:spPr>
          <a:xfrm>
            <a:off x="517124" y="230188"/>
            <a:ext cx="6094520" cy="646331"/>
          </a:xfrm>
          <a:prstGeom prst="rect">
            <a:avLst/>
          </a:prstGeom>
          <a:noFill/>
        </p:spPr>
        <p:txBody>
          <a:bodyPr wrap="square">
            <a:spAutoFit/>
          </a:bodyPr>
          <a:lstStyle/>
          <a:p>
            <a:r>
              <a:rPr lang="en-IN" sz="3600" b="1" dirty="0">
                <a:solidFill>
                  <a:schemeClr val="bg1"/>
                </a:solidFill>
                <a:latin typeface="Times New Roman" panose="02020603050405020304" pitchFamily="18" charset="0"/>
                <a:cs typeface="Times New Roman" panose="02020603050405020304" pitchFamily="18" charset="0"/>
              </a:rPr>
              <a:t>SLIDE  8</a:t>
            </a:r>
          </a:p>
        </p:txBody>
      </p:sp>
      <p:sp>
        <p:nvSpPr>
          <p:cNvPr id="8" name="TextBox 7">
            <a:extLst>
              <a:ext uri="{FF2B5EF4-FFF2-40B4-BE49-F238E27FC236}">
                <a16:creationId xmlns:a16="http://schemas.microsoft.com/office/drawing/2014/main" id="{C8951881-1D60-49A5-8A64-FBF0355C218C}"/>
              </a:ext>
            </a:extLst>
          </p:cNvPr>
          <p:cNvSpPr txBox="1"/>
          <p:nvPr/>
        </p:nvSpPr>
        <p:spPr>
          <a:xfrm>
            <a:off x="3743416" y="1011456"/>
            <a:ext cx="4705165" cy="769441"/>
          </a:xfrm>
          <a:prstGeom prst="rect">
            <a:avLst/>
          </a:prstGeom>
          <a:noFill/>
        </p:spPr>
        <p:txBody>
          <a:bodyPr wrap="square" rtlCol="0">
            <a:spAutoFit/>
          </a:bodyPr>
          <a:lstStyle/>
          <a:p>
            <a:pPr algn="ctr"/>
            <a:r>
              <a:rPr lang="en-IN" sz="4400" b="1" dirty="0">
                <a:latin typeface="Times New Roman" panose="02020603050405020304" pitchFamily="18" charset="0"/>
                <a:cs typeface="Times New Roman" panose="02020603050405020304" pitchFamily="18" charset="0"/>
              </a:rPr>
              <a:t>CONCLUSION</a:t>
            </a:r>
          </a:p>
        </p:txBody>
      </p:sp>
      <p:sp>
        <p:nvSpPr>
          <p:cNvPr id="5" name="TextBox 4">
            <a:extLst>
              <a:ext uri="{FF2B5EF4-FFF2-40B4-BE49-F238E27FC236}">
                <a16:creationId xmlns:a16="http://schemas.microsoft.com/office/drawing/2014/main" id="{E692C6E9-E6FD-43AE-B5AE-2DB927763B1D}"/>
              </a:ext>
            </a:extLst>
          </p:cNvPr>
          <p:cNvSpPr txBox="1"/>
          <p:nvPr/>
        </p:nvSpPr>
        <p:spPr>
          <a:xfrm>
            <a:off x="838200" y="1825625"/>
            <a:ext cx="9406631" cy="1477328"/>
          </a:xfrm>
          <a:prstGeom prst="rect">
            <a:avLst/>
          </a:prstGeom>
          <a:noFill/>
        </p:spPr>
        <p:txBody>
          <a:bodyPr wrap="square" rtlCol="0">
            <a:spAutoFit/>
          </a:bodyPr>
          <a:lstStyle/>
          <a:p>
            <a:pPr marL="0" indent="0"/>
            <a:r>
              <a:rPr lang="en-IN" dirty="0"/>
              <a:t>I have also made a website and a video for getting more detailed information about my Be Fit Smart Band.</a:t>
            </a:r>
          </a:p>
          <a:p>
            <a:pPr marL="0" indent="0"/>
            <a:r>
              <a:rPr lang="en-IN" dirty="0"/>
              <a:t>Visit our website:</a:t>
            </a:r>
            <a:r>
              <a:rPr lang="en" dirty="0"/>
              <a:t> </a:t>
            </a:r>
            <a:r>
              <a:rPr lang="en" dirty="0">
                <a:hlinkClick r:id="rId5"/>
              </a:rPr>
              <a:t>https://coolkaustubh13.wixsite.com/befitsmartband</a:t>
            </a:r>
            <a:endParaRPr lang="en" dirty="0"/>
          </a:p>
          <a:p>
            <a:pPr marL="0" lvl="0" indent="0" algn="l" rtl="0">
              <a:spcBef>
                <a:spcPts val="0"/>
              </a:spcBef>
              <a:spcAft>
                <a:spcPts val="0"/>
              </a:spcAft>
              <a:buNone/>
            </a:pPr>
            <a:endParaRPr lang="en" dirty="0"/>
          </a:p>
          <a:p>
            <a:pPr marL="0" lvl="0" indent="0"/>
            <a:r>
              <a:rPr lang="en-IN" dirty="0"/>
              <a:t>YouTube video link:- </a:t>
            </a:r>
            <a:r>
              <a:rPr lang="en-IN" dirty="0">
                <a:hlinkClick r:id="rId6"/>
              </a:rPr>
              <a:t>https://youtu.be/1JSeiRsz67s</a:t>
            </a:r>
            <a:endParaRPr lang="en-IN" dirty="0"/>
          </a:p>
        </p:txBody>
      </p:sp>
      <p:pic>
        <p:nvPicPr>
          <p:cNvPr id="9" name="Video_20210421151256752_by_VideoShow_s01">
            <a:hlinkClick r:id="" action="ppaction://media"/>
            <a:extLst>
              <a:ext uri="{FF2B5EF4-FFF2-40B4-BE49-F238E27FC236}">
                <a16:creationId xmlns:a16="http://schemas.microsoft.com/office/drawing/2014/main" id="{3CDCD5A3-BA04-4E80-B249-669225FE3598}"/>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17124" y="3382463"/>
            <a:ext cx="3754872" cy="3305724"/>
          </a:xfrm>
          <a:prstGeom prst="rect">
            <a:avLst/>
          </a:prstGeom>
        </p:spPr>
      </p:pic>
      <p:sp>
        <p:nvSpPr>
          <p:cNvPr id="10" name="TextBox 9">
            <a:extLst>
              <a:ext uri="{FF2B5EF4-FFF2-40B4-BE49-F238E27FC236}">
                <a16:creationId xmlns:a16="http://schemas.microsoft.com/office/drawing/2014/main" id="{D5E36693-9D5E-45C4-AA6D-490F3ECDF7B1}"/>
              </a:ext>
            </a:extLst>
          </p:cNvPr>
          <p:cNvSpPr txBox="1"/>
          <p:nvPr/>
        </p:nvSpPr>
        <p:spPr>
          <a:xfrm>
            <a:off x="4358365" y="5880090"/>
            <a:ext cx="4090216" cy="923330"/>
          </a:xfrm>
          <a:prstGeom prst="rect">
            <a:avLst/>
          </a:prstGeom>
          <a:noFill/>
        </p:spPr>
        <p:txBody>
          <a:bodyPr wrap="square" rtlCol="0">
            <a:spAutoFit/>
          </a:bodyPr>
          <a:lstStyle/>
          <a:p>
            <a:r>
              <a:rPr lang="en-US" dirty="0">
                <a:latin typeface="Bahnschrift" panose="020B0502040204020203" pitchFamily="34" charset="0"/>
              </a:rPr>
              <a:t>Due to covid Pandemic and Lockdown we were unable to show pull ups exercise.</a:t>
            </a:r>
            <a:endParaRPr lang="en-IN" dirty="0">
              <a:latin typeface="Bahnschrift" panose="020B0502040204020203" pitchFamily="34" charset="0"/>
            </a:endParaRPr>
          </a:p>
        </p:txBody>
      </p:sp>
    </p:spTree>
    <p:extLst>
      <p:ext uri="{BB962C8B-B14F-4D97-AF65-F5344CB8AC3E}">
        <p14:creationId xmlns:p14="http://schemas.microsoft.com/office/powerpoint/2010/main" val="2790412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10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100000">
                <p:cTn id="12" fill="hold" display="0">
                  <p:stCondLst>
                    <p:cond delay="indefinite"/>
                  </p:stCondLst>
                </p:cTn>
                <p:tgtEl>
                  <p:spTgt spid="9"/>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450</TotalTime>
  <Words>1240</Words>
  <Application>Microsoft Office PowerPoint</Application>
  <PresentationFormat>Widescreen</PresentationFormat>
  <Paragraphs>67</Paragraphs>
  <Slides>8</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Arial</vt:lpstr>
      <vt:lpstr>Bahnschrift</vt:lpstr>
      <vt:lpstr>Calibri</vt:lpstr>
      <vt:lpstr>Calibri Light</vt:lpstr>
      <vt:lpstr>Montserrat Black</vt:lpstr>
      <vt:lpstr>Montserrat Medium</vt:lpstr>
      <vt:lpstr>Signika Negative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ANMOL AGARWAL</dc:creator>
  <cp:lastModifiedBy>KAUSTUBH CHAVAN</cp:lastModifiedBy>
  <cp:revision>6</cp:revision>
  <dcterms:created xsi:type="dcterms:W3CDTF">2021-07-29T07:28:42Z</dcterms:created>
  <dcterms:modified xsi:type="dcterms:W3CDTF">2021-07-29T16:36:20Z</dcterms:modified>
</cp:coreProperties>
</file>

<file path=docProps/thumbnail.jpeg>
</file>